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4"/>
  </p:sldMasterIdLst>
  <p:notesMasterIdLst>
    <p:notesMasterId r:id="rId101"/>
  </p:notesMasterIdLst>
  <p:sldIdLst>
    <p:sldId id="256" r:id="rId5"/>
    <p:sldId id="331" r:id="rId6"/>
    <p:sldId id="274" r:id="rId7"/>
    <p:sldId id="333" r:id="rId8"/>
    <p:sldId id="332" r:id="rId9"/>
    <p:sldId id="284" r:id="rId10"/>
    <p:sldId id="334" r:id="rId11"/>
    <p:sldId id="335" r:id="rId12"/>
    <p:sldId id="351" r:id="rId13"/>
    <p:sldId id="350" r:id="rId14"/>
    <p:sldId id="285" r:id="rId15"/>
    <p:sldId id="286" r:id="rId16"/>
    <p:sldId id="288" r:id="rId17"/>
    <p:sldId id="289" r:id="rId18"/>
    <p:sldId id="278" r:id="rId19"/>
    <p:sldId id="276" r:id="rId20"/>
    <p:sldId id="277" r:id="rId21"/>
    <p:sldId id="279" r:id="rId22"/>
    <p:sldId id="280" r:id="rId23"/>
    <p:sldId id="281" r:id="rId24"/>
    <p:sldId id="282" r:id="rId25"/>
    <p:sldId id="283" r:id="rId26"/>
    <p:sldId id="287" r:id="rId27"/>
    <p:sldId id="290" r:id="rId28"/>
    <p:sldId id="291" r:id="rId29"/>
    <p:sldId id="292" r:id="rId30"/>
    <p:sldId id="293" r:id="rId31"/>
    <p:sldId id="336" r:id="rId32"/>
    <p:sldId id="294" r:id="rId33"/>
    <p:sldId id="295" r:id="rId34"/>
    <p:sldId id="296" r:id="rId35"/>
    <p:sldId id="297" r:id="rId36"/>
    <p:sldId id="298" r:id="rId37"/>
    <p:sldId id="355" r:id="rId38"/>
    <p:sldId id="352" r:id="rId39"/>
    <p:sldId id="353" r:id="rId40"/>
    <p:sldId id="354" r:id="rId41"/>
    <p:sldId id="299" r:id="rId42"/>
    <p:sldId id="301" r:id="rId43"/>
    <p:sldId id="302" r:id="rId44"/>
    <p:sldId id="337" r:id="rId45"/>
    <p:sldId id="303" r:id="rId46"/>
    <p:sldId id="310" r:id="rId47"/>
    <p:sldId id="338" r:id="rId48"/>
    <p:sldId id="311" r:id="rId49"/>
    <p:sldId id="304" r:id="rId50"/>
    <p:sldId id="305" r:id="rId51"/>
    <p:sldId id="307" r:id="rId52"/>
    <p:sldId id="309" r:id="rId53"/>
    <p:sldId id="315" r:id="rId54"/>
    <p:sldId id="312" r:id="rId55"/>
    <p:sldId id="314" r:id="rId56"/>
    <p:sldId id="313" r:id="rId57"/>
    <p:sldId id="318" r:id="rId58"/>
    <p:sldId id="339" r:id="rId59"/>
    <p:sldId id="342" r:id="rId60"/>
    <p:sldId id="340" r:id="rId61"/>
    <p:sldId id="271" r:id="rId62"/>
    <p:sldId id="272" r:id="rId63"/>
    <p:sldId id="273" r:id="rId64"/>
    <p:sldId id="268" r:id="rId65"/>
    <p:sldId id="341" r:id="rId66"/>
    <p:sldId id="270" r:id="rId67"/>
    <p:sldId id="320" r:id="rId68"/>
    <p:sldId id="319" r:id="rId69"/>
    <p:sldId id="317" r:id="rId70"/>
    <p:sldId id="321" r:id="rId71"/>
    <p:sldId id="343" r:id="rId72"/>
    <p:sldId id="269" r:id="rId73"/>
    <p:sldId id="344" r:id="rId74"/>
    <p:sldId id="275" r:id="rId75"/>
    <p:sldId id="345" r:id="rId76"/>
    <p:sldId id="356" r:id="rId77"/>
    <p:sldId id="357" r:id="rId78"/>
    <p:sldId id="322" r:id="rId79"/>
    <p:sldId id="358" r:id="rId80"/>
    <p:sldId id="360" r:id="rId81"/>
    <p:sldId id="359" r:id="rId82"/>
    <p:sldId id="361" r:id="rId83"/>
    <p:sldId id="362" r:id="rId84"/>
    <p:sldId id="363" r:id="rId85"/>
    <p:sldId id="364" r:id="rId86"/>
    <p:sldId id="365" r:id="rId87"/>
    <p:sldId id="366" r:id="rId88"/>
    <p:sldId id="367" r:id="rId89"/>
    <p:sldId id="323" r:id="rId90"/>
    <p:sldId id="326" r:id="rId91"/>
    <p:sldId id="324" r:id="rId92"/>
    <p:sldId id="346" r:id="rId93"/>
    <p:sldId id="327" r:id="rId94"/>
    <p:sldId id="325" r:id="rId95"/>
    <p:sldId id="328" r:id="rId96"/>
    <p:sldId id="348" r:id="rId97"/>
    <p:sldId id="329" r:id="rId98"/>
    <p:sldId id="330" r:id="rId99"/>
    <p:sldId id="368" r:id="rId100"/>
  </p:sldIdLst>
  <p:sldSz cx="9144000" cy="6858000" type="screen4x3"/>
  <p:notesSz cx="6858000" cy="9144000"/>
  <p:defaultTextStyle>
    <a:defPPr>
      <a:defRPr lang="cs-CZ"/>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34" autoAdjust="0"/>
    <p:restoredTop sz="94660"/>
  </p:normalViewPr>
  <p:slideViewPr>
    <p:cSldViewPr>
      <p:cViewPr varScale="1">
        <p:scale>
          <a:sx n="117" d="100"/>
          <a:sy n="117" d="100"/>
        </p:scale>
        <p:origin x="1416" y="10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presProps" Target="pres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el Čermák" userId="9a888007fbecaa3b" providerId="LiveId" clId="{EA27D151-3877-4B2C-AB37-E5432BAF2103}"/>
    <pc:docChg chg="modSld sldOrd">
      <pc:chgData name="Karel Čermák" userId="9a888007fbecaa3b" providerId="LiveId" clId="{EA27D151-3877-4B2C-AB37-E5432BAF2103}" dt="2023-04-16T14:37:47.922" v="1"/>
      <pc:docMkLst>
        <pc:docMk/>
      </pc:docMkLst>
      <pc:sldChg chg="ord">
        <pc:chgData name="Karel Čermák" userId="9a888007fbecaa3b" providerId="LiveId" clId="{EA27D151-3877-4B2C-AB37-E5432BAF2103}" dt="2023-04-16T14:37:47.922" v="1"/>
        <pc:sldMkLst>
          <pc:docMk/>
          <pc:sldMk cId="0" sldId="34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B663DD8F-B732-4C4E-8F75-A49C0EFD3114}"/>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0" hangingPunct="0">
              <a:defRPr sz="1200">
                <a:latin typeface="Arial" charset="0"/>
              </a:defRPr>
            </a:lvl1pPr>
          </a:lstStyle>
          <a:p>
            <a:pPr>
              <a:defRPr/>
            </a:pPr>
            <a:endParaRPr lang="cs-CZ"/>
          </a:p>
        </p:txBody>
      </p:sp>
      <p:sp>
        <p:nvSpPr>
          <p:cNvPr id="83971" name="Rectangle 3">
            <a:extLst>
              <a:ext uri="{FF2B5EF4-FFF2-40B4-BE49-F238E27FC236}">
                <a16:creationId xmlns:a16="http://schemas.microsoft.com/office/drawing/2014/main" id="{D8D5ED1E-F398-4B04-B5B2-5C444ECBDBF7}"/>
              </a:ext>
            </a:extLst>
          </p:cNvPr>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0" hangingPunct="0">
              <a:defRPr sz="1200">
                <a:latin typeface="Arial" charset="0"/>
              </a:defRPr>
            </a:lvl1pPr>
          </a:lstStyle>
          <a:p>
            <a:pPr>
              <a:defRPr/>
            </a:pPr>
            <a:fld id="{1D7DB992-DF99-48B3-B046-48BB839EE483}" type="datetimeFigureOut">
              <a:rPr lang="cs-CZ"/>
              <a:pPr>
                <a:defRPr/>
              </a:pPr>
              <a:t>16.04.2023</a:t>
            </a:fld>
            <a:endParaRPr lang="cs-CZ"/>
          </a:p>
        </p:txBody>
      </p:sp>
      <p:sp>
        <p:nvSpPr>
          <p:cNvPr id="3076" name="Rectangle 4">
            <a:extLst>
              <a:ext uri="{FF2B5EF4-FFF2-40B4-BE49-F238E27FC236}">
                <a16:creationId xmlns:a16="http://schemas.microsoft.com/office/drawing/2014/main" id="{7E4774A7-004F-4EB0-B70B-1CCCF9FDDC44}"/>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3" name="Rectangle 5">
            <a:extLst>
              <a:ext uri="{FF2B5EF4-FFF2-40B4-BE49-F238E27FC236}">
                <a16:creationId xmlns:a16="http://schemas.microsoft.com/office/drawing/2014/main" id="{2923721E-76CF-4E88-AA0D-182749555169}"/>
              </a:ext>
            </a:extLst>
          </p:cNvPr>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cs-CZ" noProof="0"/>
              <a:t>Klepnutím lze upravit styly předlohy textu.</a:t>
            </a:r>
          </a:p>
          <a:p>
            <a:pPr lvl="1"/>
            <a:r>
              <a:rPr lang="cs-CZ" noProof="0"/>
              <a:t>Druhá úroveň</a:t>
            </a:r>
          </a:p>
          <a:p>
            <a:pPr lvl="2"/>
            <a:r>
              <a:rPr lang="cs-CZ" noProof="0"/>
              <a:t>Třetí úroveň</a:t>
            </a:r>
          </a:p>
          <a:p>
            <a:pPr lvl="3"/>
            <a:r>
              <a:rPr lang="cs-CZ" noProof="0"/>
              <a:t>Čtvrtá úroveň</a:t>
            </a:r>
          </a:p>
          <a:p>
            <a:pPr lvl="4"/>
            <a:r>
              <a:rPr lang="cs-CZ" noProof="0"/>
              <a:t>Pátá úroveň</a:t>
            </a:r>
          </a:p>
        </p:txBody>
      </p:sp>
      <p:sp>
        <p:nvSpPr>
          <p:cNvPr id="83974" name="Rectangle 6">
            <a:extLst>
              <a:ext uri="{FF2B5EF4-FFF2-40B4-BE49-F238E27FC236}">
                <a16:creationId xmlns:a16="http://schemas.microsoft.com/office/drawing/2014/main" id="{F41F4551-56D6-4CAD-B990-74D85AD182F3}"/>
              </a:ext>
            </a:extLst>
          </p:cNvPr>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0" hangingPunct="0">
              <a:defRPr sz="1200">
                <a:latin typeface="Arial" charset="0"/>
              </a:defRPr>
            </a:lvl1pPr>
          </a:lstStyle>
          <a:p>
            <a:pPr>
              <a:defRPr/>
            </a:pPr>
            <a:endParaRPr lang="cs-CZ"/>
          </a:p>
        </p:txBody>
      </p:sp>
      <p:sp>
        <p:nvSpPr>
          <p:cNvPr id="83975" name="Rectangle 7">
            <a:extLst>
              <a:ext uri="{FF2B5EF4-FFF2-40B4-BE49-F238E27FC236}">
                <a16:creationId xmlns:a16="http://schemas.microsoft.com/office/drawing/2014/main" id="{875BCB44-93AF-4305-B345-7172796E4B1C}"/>
              </a:ext>
            </a:extLst>
          </p:cNvPr>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0" hangingPunct="0">
              <a:defRPr sz="1200"/>
            </a:lvl1pPr>
          </a:lstStyle>
          <a:p>
            <a:pPr>
              <a:defRPr/>
            </a:pPr>
            <a:fld id="{6CC5B9E5-5845-4607-839F-7BBD7353CB27}" type="slidenum">
              <a:rPr lang="cs-CZ" altLang="cs-CZ"/>
              <a:pPr>
                <a:defRPr/>
              </a:pPr>
              <a:t>‹#›</a:t>
            </a:fld>
            <a:endParaRPr lang="cs-CZ" altLang="cs-CZ"/>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ACF2BE4D-2169-4D70-AC12-5656277D04AD}"/>
              </a:ext>
            </a:extLst>
          </p:cNvPr>
          <p:cNvSpPr>
            <a:spLocks noGrp="1" noRot="1" noChangeAspect="1" noChangeArrowheads="1" noTextEdit="1"/>
          </p:cNvSpPr>
          <p:nvPr>
            <p:ph type="sldImg"/>
          </p:nvPr>
        </p:nvSpPr>
        <p:spPr>
          <a:xfrm>
            <a:off x="1143000" y="695325"/>
            <a:ext cx="4570413" cy="3427413"/>
          </a:xfrm>
          <a:ln/>
        </p:spPr>
      </p:sp>
      <p:sp>
        <p:nvSpPr>
          <p:cNvPr id="86019" name="Rectangle 3">
            <a:extLst>
              <a:ext uri="{FF2B5EF4-FFF2-40B4-BE49-F238E27FC236}">
                <a16:creationId xmlns:a16="http://schemas.microsoft.com/office/drawing/2014/main" id="{A4198499-9DF7-4B19-A12C-72C5E9743B7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cs-CZ" alt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Úvodní snímek">
    <p:spTree>
      <p:nvGrpSpPr>
        <p:cNvPr id="1" name=""/>
        <p:cNvGrpSpPr/>
        <p:nvPr/>
      </p:nvGrpSpPr>
      <p:grpSpPr>
        <a:xfrm>
          <a:off x="0" y="0"/>
          <a:ext cx="0" cy="0"/>
          <a:chOff x="0" y="0"/>
          <a:chExt cx="0" cy="0"/>
        </a:xfrm>
      </p:grpSpPr>
      <p:sp>
        <p:nvSpPr>
          <p:cNvPr id="4" name="Line 2">
            <a:extLst>
              <a:ext uri="{FF2B5EF4-FFF2-40B4-BE49-F238E27FC236}">
                <a16:creationId xmlns:a16="http://schemas.microsoft.com/office/drawing/2014/main" id="{D77216BC-A8A1-4411-A449-CA31DFB7FAB0}"/>
              </a:ext>
            </a:extLst>
          </p:cNvPr>
          <p:cNvSpPr>
            <a:spLocks noChangeShapeType="1"/>
          </p:cNvSpPr>
          <p:nvPr/>
        </p:nvSpPr>
        <p:spPr bwMode="auto">
          <a:xfrm>
            <a:off x="7315200" y="1066800"/>
            <a:ext cx="0" cy="449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cs-CZ"/>
          </a:p>
        </p:txBody>
      </p:sp>
      <p:grpSp>
        <p:nvGrpSpPr>
          <p:cNvPr id="5" name="Group 8">
            <a:extLst>
              <a:ext uri="{FF2B5EF4-FFF2-40B4-BE49-F238E27FC236}">
                <a16:creationId xmlns:a16="http://schemas.microsoft.com/office/drawing/2014/main" id="{2015B4AF-F745-4DA3-AB85-A0830637C44D}"/>
              </a:ext>
            </a:extLst>
          </p:cNvPr>
          <p:cNvGrpSpPr>
            <a:grpSpLocks/>
          </p:cNvGrpSpPr>
          <p:nvPr/>
        </p:nvGrpSpPr>
        <p:grpSpPr bwMode="auto">
          <a:xfrm>
            <a:off x="7493000" y="2992438"/>
            <a:ext cx="1338263" cy="2189162"/>
            <a:chOff x="4704" y="1885"/>
            <a:chExt cx="843" cy="1379"/>
          </a:xfrm>
        </p:grpSpPr>
        <p:sp>
          <p:nvSpPr>
            <p:cNvPr id="6" name="Oval 9">
              <a:extLst>
                <a:ext uri="{FF2B5EF4-FFF2-40B4-BE49-F238E27FC236}">
                  <a16:creationId xmlns:a16="http://schemas.microsoft.com/office/drawing/2014/main" id="{34EB105A-FDFA-4377-9F8C-7CE0053ED963}"/>
                </a:ext>
              </a:extLst>
            </p:cNvPr>
            <p:cNvSpPr>
              <a:spLocks noChangeArrowheads="1"/>
            </p:cNvSpPr>
            <p:nvPr/>
          </p:nvSpPr>
          <p:spPr bwMode="auto">
            <a:xfrm>
              <a:off x="4704" y="1885"/>
              <a:ext cx="127" cy="127"/>
            </a:xfrm>
            <a:prstGeom prst="ellipse">
              <a:avLst/>
            </a:prstGeom>
            <a:solidFill>
              <a:schemeClr val="tx2"/>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7" name="Oval 10">
              <a:extLst>
                <a:ext uri="{FF2B5EF4-FFF2-40B4-BE49-F238E27FC236}">
                  <a16:creationId xmlns:a16="http://schemas.microsoft.com/office/drawing/2014/main" id="{246A2EB2-A243-4857-BF94-F14C48ECE065}"/>
                </a:ext>
              </a:extLst>
            </p:cNvPr>
            <p:cNvSpPr>
              <a:spLocks noChangeArrowheads="1"/>
            </p:cNvSpPr>
            <p:nvPr/>
          </p:nvSpPr>
          <p:spPr bwMode="auto">
            <a:xfrm>
              <a:off x="4883" y="1885"/>
              <a:ext cx="127" cy="127"/>
            </a:xfrm>
            <a:prstGeom prst="ellipse">
              <a:avLst/>
            </a:prstGeom>
            <a:solidFill>
              <a:schemeClr val="tx2"/>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8" name="Oval 11">
              <a:extLst>
                <a:ext uri="{FF2B5EF4-FFF2-40B4-BE49-F238E27FC236}">
                  <a16:creationId xmlns:a16="http://schemas.microsoft.com/office/drawing/2014/main" id="{1537774F-8273-49C8-A72A-D7156CB17668}"/>
                </a:ext>
              </a:extLst>
            </p:cNvPr>
            <p:cNvSpPr>
              <a:spLocks noChangeArrowheads="1"/>
            </p:cNvSpPr>
            <p:nvPr/>
          </p:nvSpPr>
          <p:spPr bwMode="auto">
            <a:xfrm>
              <a:off x="5062" y="1885"/>
              <a:ext cx="127" cy="127"/>
            </a:xfrm>
            <a:prstGeom prst="ellipse">
              <a:avLst/>
            </a:prstGeom>
            <a:solidFill>
              <a:schemeClr val="tx2"/>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9" name="Oval 12">
              <a:extLst>
                <a:ext uri="{FF2B5EF4-FFF2-40B4-BE49-F238E27FC236}">
                  <a16:creationId xmlns:a16="http://schemas.microsoft.com/office/drawing/2014/main" id="{EE3162FA-AA42-4E91-9D52-2415BE180B89}"/>
                </a:ext>
              </a:extLst>
            </p:cNvPr>
            <p:cNvSpPr>
              <a:spLocks noChangeArrowheads="1"/>
            </p:cNvSpPr>
            <p:nvPr/>
          </p:nvSpPr>
          <p:spPr bwMode="auto">
            <a:xfrm>
              <a:off x="4704" y="2064"/>
              <a:ext cx="127" cy="127"/>
            </a:xfrm>
            <a:prstGeom prst="ellipse">
              <a:avLst/>
            </a:prstGeom>
            <a:solidFill>
              <a:schemeClr val="tx2"/>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0" name="Oval 13">
              <a:extLst>
                <a:ext uri="{FF2B5EF4-FFF2-40B4-BE49-F238E27FC236}">
                  <a16:creationId xmlns:a16="http://schemas.microsoft.com/office/drawing/2014/main" id="{29E7F178-0A0D-4769-A61F-2842594D61A6}"/>
                </a:ext>
              </a:extLst>
            </p:cNvPr>
            <p:cNvSpPr>
              <a:spLocks noChangeArrowheads="1"/>
            </p:cNvSpPr>
            <p:nvPr/>
          </p:nvSpPr>
          <p:spPr bwMode="auto">
            <a:xfrm>
              <a:off x="4883" y="2064"/>
              <a:ext cx="127" cy="127"/>
            </a:xfrm>
            <a:prstGeom prst="ellipse">
              <a:avLst/>
            </a:prstGeom>
            <a:solidFill>
              <a:schemeClr val="tx2"/>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1" name="Oval 14">
              <a:extLst>
                <a:ext uri="{FF2B5EF4-FFF2-40B4-BE49-F238E27FC236}">
                  <a16:creationId xmlns:a16="http://schemas.microsoft.com/office/drawing/2014/main" id="{580D4215-8F84-4B80-9BAE-A8C42F68DF5E}"/>
                </a:ext>
              </a:extLst>
            </p:cNvPr>
            <p:cNvSpPr>
              <a:spLocks noChangeArrowheads="1"/>
            </p:cNvSpPr>
            <p:nvPr/>
          </p:nvSpPr>
          <p:spPr bwMode="auto">
            <a:xfrm>
              <a:off x="5062" y="2064"/>
              <a:ext cx="127" cy="127"/>
            </a:xfrm>
            <a:prstGeom prst="ellipse">
              <a:avLst/>
            </a:prstGeom>
            <a:solidFill>
              <a:schemeClr val="tx2"/>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2" name="Oval 15">
              <a:extLst>
                <a:ext uri="{FF2B5EF4-FFF2-40B4-BE49-F238E27FC236}">
                  <a16:creationId xmlns:a16="http://schemas.microsoft.com/office/drawing/2014/main" id="{4379BDD4-E781-46DE-9ABF-4F5DF309CF15}"/>
                </a:ext>
              </a:extLst>
            </p:cNvPr>
            <p:cNvSpPr>
              <a:spLocks noChangeArrowheads="1"/>
            </p:cNvSpPr>
            <p:nvPr/>
          </p:nvSpPr>
          <p:spPr bwMode="auto">
            <a:xfrm>
              <a:off x="5241" y="2064"/>
              <a:ext cx="127" cy="127"/>
            </a:xfrm>
            <a:prstGeom prst="ellipse">
              <a:avLst/>
            </a:prstGeom>
            <a:solidFill>
              <a:schemeClr val="accent2"/>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3" name="Oval 16">
              <a:extLst>
                <a:ext uri="{FF2B5EF4-FFF2-40B4-BE49-F238E27FC236}">
                  <a16:creationId xmlns:a16="http://schemas.microsoft.com/office/drawing/2014/main" id="{71C15AA8-CA2F-4D04-997A-6DE48F7F04EA}"/>
                </a:ext>
              </a:extLst>
            </p:cNvPr>
            <p:cNvSpPr>
              <a:spLocks noChangeArrowheads="1"/>
            </p:cNvSpPr>
            <p:nvPr/>
          </p:nvSpPr>
          <p:spPr bwMode="auto">
            <a:xfrm>
              <a:off x="4704" y="2243"/>
              <a:ext cx="127" cy="127"/>
            </a:xfrm>
            <a:prstGeom prst="ellipse">
              <a:avLst/>
            </a:prstGeom>
            <a:solidFill>
              <a:schemeClr val="tx2"/>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4" name="Oval 17">
              <a:extLst>
                <a:ext uri="{FF2B5EF4-FFF2-40B4-BE49-F238E27FC236}">
                  <a16:creationId xmlns:a16="http://schemas.microsoft.com/office/drawing/2014/main" id="{0A8549D9-1BE0-43CB-A348-37084A0EFBAF}"/>
                </a:ext>
              </a:extLst>
            </p:cNvPr>
            <p:cNvSpPr>
              <a:spLocks noChangeArrowheads="1"/>
            </p:cNvSpPr>
            <p:nvPr/>
          </p:nvSpPr>
          <p:spPr bwMode="auto">
            <a:xfrm>
              <a:off x="4883" y="2243"/>
              <a:ext cx="127" cy="127"/>
            </a:xfrm>
            <a:prstGeom prst="ellipse">
              <a:avLst/>
            </a:prstGeom>
            <a:solidFill>
              <a:schemeClr val="tx2"/>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5" name="Oval 18">
              <a:extLst>
                <a:ext uri="{FF2B5EF4-FFF2-40B4-BE49-F238E27FC236}">
                  <a16:creationId xmlns:a16="http://schemas.microsoft.com/office/drawing/2014/main" id="{C6308D3C-A07C-4666-8527-F02C64E2D7AD}"/>
                </a:ext>
              </a:extLst>
            </p:cNvPr>
            <p:cNvSpPr>
              <a:spLocks noChangeArrowheads="1"/>
            </p:cNvSpPr>
            <p:nvPr/>
          </p:nvSpPr>
          <p:spPr bwMode="auto">
            <a:xfrm>
              <a:off x="5062" y="2243"/>
              <a:ext cx="127" cy="127"/>
            </a:xfrm>
            <a:prstGeom prst="ellipse">
              <a:avLst/>
            </a:prstGeom>
            <a:solidFill>
              <a:schemeClr val="accent2"/>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6" name="Oval 19">
              <a:extLst>
                <a:ext uri="{FF2B5EF4-FFF2-40B4-BE49-F238E27FC236}">
                  <a16:creationId xmlns:a16="http://schemas.microsoft.com/office/drawing/2014/main" id="{B746980D-2E54-4CB8-ACEF-412FCDB02B81}"/>
                </a:ext>
              </a:extLst>
            </p:cNvPr>
            <p:cNvSpPr>
              <a:spLocks noChangeArrowheads="1"/>
            </p:cNvSpPr>
            <p:nvPr/>
          </p:nvSpPr>
          <p:spPr bwMode="auto">
            <a:xfrm>
              <a:off x="5241" y="2243"/>
              <a:ext cx="127" cy="127"/>
            </a:xfrm>
            <a:prstGeom prst="ellipse">
              <a:avLst/>
            </a:prstGeom>
            <a:solidFill>
              <a:schemeClr val="accent2"/>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7" name="Oval 20">
              <a:extLst>
                <a:ext uri="{FF2B5EF4-FFF2-40B4-BE49-F238E27FC236}">
                  <a16:creationId xmlns:a16="http://schemas.microsoft.com/office/drawing/2014/main" id="{0F998E16-C69F-4097-ABBE-C405AEC6F0BC}"/>
                </a:ext>
              </a:extLst>
            </p:cNvPr>
            <p:cNvSpPr>
              <a:spLocks noChangeArrowheads="1"/>
            </p:cNvSpPr>
            <p:nvPr/>
          </p:nvSpPr>
          <p:spPr bwMode="auto">
            <a:xfrm>
              <a:off x="5420" y="2243"/>
              <a:ext cx="127" cy="127"/>
            </a:xfrm>
            <a:prstGeom prst="ellipse">
              <a:avLst/>
            </a:prstGeom>
            <a:solidFill>
              <a:schemeClr val="accent1"/>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8" name="Oval 21">
              <a:extLst>
                <a:ext uri="{FF2B5EF4-FFF2-40B4-BE49-F238E27FC236}">
                  <a16:creationId xmlns:a16="http://schemas.microsoft.com/office/drawing/2014/main" id="{AD1214B7-67AE-431A-AF0D-F203AC49EDCB}"/>
                </a:ext>
              </a:extLst>
            </p:cNvPr>
            <p:cNvSpPr>
              <a:spLocks noChangeArrowheads="1"/>
            </p:cNvSpPr>
            <p:nvPr/>
          </p:nvSpPr>
          <p:spPr bwMode="auto">
            <a:xfrm>
              <a:off x="4704" y="2421"/>
              <a:ext cx="127" cy="128"/>
            </a:xfrm>
            <a:prstGeom prst="ellipse">
              <a:avLst/>
            </a:prstGeom>
            <a:solidFill>
              <a:schemeClr val="tx2"/>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9" name="Oval 22">
              <a:extLst>
                <a:ext uri="{FF2B5EF4-FFF2-40B4-BE49-F238E27FC236}">
                  <a16:creationId xmlns:a16="http://schemas.microsoft.com/office/drawing/2014/main" id="{3413E7AB-1740-47BD-B9E1-1318A7C42833}"/>
                </a:ext>
              </a:extLst>
            </p:cNvPr>
            <p:cNvSpPr>
              <a:spLocks noChangeArrowheads="1"/>
            </p:cNvSpPr>
            <p:nvPr/>
          </p:nvSpPr>
          <p:spPr bwMode="auto">
            <a:xfrm>
              <a:off x="4883" y="2421"/>
              <a:ext cx="127" cy="128"/>
            </a:xfrm>
            <a:prstGeom prst="ellipse">
              <a:avLst/>
            </a:prstGeom>
            <a:solidFill>
              <a:schemeClr val="accent2"/>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20" name="Oval 23">
              <a:extLst>
                <a:ext uri="{FF2B5EF4-FFF2-40B4-BE49-F238E27FC236}">
                  <a16:creationId xmlns:a16="http://schemas.microsoft.com/office/drawing/2014/main" id="{0BC38137-62CD-48A5-AAF5-C86E54D7A176}"/>
                </a:ext>
              </a:extLst>
            </p:cNvPr>
            <p:cNvSpPr>
              <a:spLocks noChangeArrowheads="1"/>
            </p:cNvSpPr>
            <p:nvPr/>
          </p:nvSpPr>
          <p:spPr bwMode="auto">
            <a:xfrm>
              <a:off x="5062" y="2421"/>
              <a:ext cx="127" cy="128"/>
            </a:xfrm>
            <a:prstGeom prst="ellipse">
              <a:avLst/>
            </a:prstGeom>
            <a:solidFill>
              <a:schemeClr val="accent2"/>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21" name="Oval 24">
              <a:extLst>
                <a:ext uri="{FF2B5EF4-FFF2-40B4-BE49-F238E27FC236}">
                  <a16:creationId xmlns:a16="http://schemas.microsoft.com/office/drawing/2014/main" id="{60899789-FC69-4B9E-A183-BC1990F8541C}"/>
                </a:ext>
              </a:extLst>
            </p:cNvPr>
            <p:cNvSpPr>
              <a:spLocks noChangeArrowheads="1"/>
            </p:cNvSpPr>
            <p:nvPr/>
          </p:nvSpPr>
          <p:spPr bwMode="auto">
            <a:xfrm>
              <a:off x="5241" y="2421"/>
              <a:ext cx="127" cy="128"/>
            </a:xfrm>
            <a:prstGeom prst="ellipse">
              <a:avLst/>
            </a:prstGeom>
            <a:solidFill>
              <a:schemeClr val="accent1"/>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22" name="Oval 25">
              <a:extLst>
                <a:ext uri="{FF2B5EF4-FFF2-40B4-BE49-F238E27FC236}">
                  <a16:creationId xmlns:a16="http://schemas.microsoft.com/office/drawing/2014/main" id="{6AED657B-D3CF-4381-9202-A492C8E073F0}"/>
                </a:ext>
              </a:extLst>
            </p:cNvPr>
            <p:cNvSpPr>
              <a:spLocks noChangeArrowheads="1"/>
            </p:cNvSpPr>
            <p:nvPr/>
          </p:nvSpPr>
          <p:spPr bwMode="auto">
            <a:xfrm>
              <a:off x="4704" y="2600"/>
              <a:ext cx="127" cy="128"/>
            </a:xfrm>
            <a:prstGeom prst="ellipse">
              <a:avLst/>
            </a:prstGeom>
            <a:solidFill>
              <a:schemeClr val="accent2"/>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23" name="Oval 26">
              <a:extLst>
                <a:ext uri="{FF2B5EF4-FFF2-40B4-BE49-F238E27FC236}">
                  <a16:creationId xmlns:a16="http://schemas.microsoft.com/office/drawing/2014/main" id="{AD37D74B-B5D7-4801-8DF1-7E206F4A5AD0}"/>
                </a:ext>
              </a:extLst>
            </p:cNvPr>
            <p:cNvSpPr>
              <a:spLocks noChangeArrowheads="1"/>
            </p:cNvSpPr>
            <p:nvPr/>
          </p:nvSpPr>
          <p:spPr bwMode="auto">
            <a:xfrm>
              <a:off x="4883" y="2600"/>
              <a:ext cx="127" cy="128"/>
            </a:xfrm>
            <a:prstGeom prst="ellipse">
              <a:avLst/>
            </a:prstGeom>
            <a:solidFill>
              <a:schemeClr val="accent2"/>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24" name="Oval 27">
              <a:extLst>
                <a:ext uri="{FF2B5EF4-FFF2-40B4-BE49-F238E27FC236}">
                  <a16:creationId xmlns:a16="http://schemas.microsoft.com/office/drawing/2014/main" id="{7EFB3C1D-C748-4116-A21C-EF1F58102371}"/>
                </a:ext>
              </a:extLst>
            </p:cNvPr>
            <p:cNvSpPr>
              <a:spLocks noChangeArrowheads="1"/>
            </p:cNvSpPr>
            <p:nvPr/>
          </p:nvSpPr>
          <p:spPr bwMode="auto">
            <a:xfrm>
              <a:off x="5062" y="2600"/>
              <a:ext cx="127" cy="128"/>
            </a:xfrm>
            <a:prstGeom prst="ellipse">
              <a:avLst/>
            </a:prstGeom>
            <a:solidFill>
              <a:schemeClr val="accent1"/>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25" name="Oval 28">
              <a:extLst>
                <a:ext uri="{FF2B5EF4-FFF2-40B4-BE49-F238E27FC236}">
                  <a16:creationId xmlns:a16="http://schemas.microsoft.com/office/drawing/2014/main" id="{31D8F0F5-0AD6-4310-96FB-0022C81F45B8}"/>
                </a:ext>
              </a:extLst>
            </p:cNvPr>
            <p:cNvSpPr>
              <a:spLocks noChangeArrowheads="1"/>
            </p:cNvSpPr>
            <p:nvPr/>
          </p:nvSpPr>
          <p:spPr bwMode="auto">
            <a:xfrm>
              <a:off x="5241" y="2600"/>
              <a:ext cx="127" cy="128"/>
            </a:xfrm>
            <a:prstGeom prst="ellipse">
              <a:avLst/>
            </a:prstGeom>
            <a:solidFill>
              <a:schemeClr val="accent1"/>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26" name="Oval 29">
              <a:extLst>
                <a:ext uri="{FF2B5EF4-FFF2-40B4-BE49-F238E27FC236}">
                  <a16:creationId xmlns:a16="http://schemas.microsoft.com/office/drawing/2014/main" id="{42D64BD0-632F-402E-B6B8-2E30286B126C}"/>
                </a:ext>
              </a:extLst>
            </p:cNvPr>
            <p:cNvSpPr>
              <a:spLocks noChangeArrowheads="1"/>
            </p:cNvSpPr>
            <p:nvPr/>
          </p:nvSpPr>
          <p:spPr bwMode="auto">
            <a:xfrm>
              <a:off x="5420" y="2600"/>
              <a:ext cx="127" cy="128"/>
            </a:xfrm>
            <a:prstGeom prst="ellipse">
              <a:avLst/>
            </a:prstGeom>
            <a:solidFill>
              <a:schemeClr val="folHlink"/>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27" name="Oval 30">
              <a:extLst>
                <a:ext uri="{FF2B5EF4-FFF2-40B4-BE49-F238E27FC236}">
                  <a16:creationId xmlns:a16="http://schemas.microsoft.com/office/drawing/2014/main" id="{ED97D200-4E6A-4F81-B002-DD570AC792FD}"/>
                </a:ext>
              </a:extLst>
            </p:cNvPr>
            <p:cNvSpPr>
              <a:spLocks noChangeArrowheads="1"/>
            </p:cNvSpPr>
            <p:nvPr/>
          </p:nvSpPr>
          <p:spPr bwMode="auto">
            <a:xfrm>
              <a:off x="4704" y="2779"/>
              <a:ext cx="127" cy="127"/>
            </a:xfrm>
            <a:prstGeom prst="ellipse">
              <a:avLst/>
            </a:prstGeom>
            <a:solidFill>
              <a:schemeClr val="accent2"/>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28" name="Oval 31">
              <a:extLst>
                <a:ext uri="{FF2B5EF4-FFF2-40B4-BE49-F238E27FC236}">
                  <a16:creationId xmlns:a16="http://schemas.microsoft.com/office/drawing/2014/main" id="{046F04B2-9820-4A84-AA95-E82776401D2D}"/>
                </a:ext>
              </a:extLst>
            </p:cNvPr>
            <p:cNvSpPr>
              <a:spLocks noChangeArrowheads="1"/>
            </p:cNvSpPr>
            <p:nvPr/>
          </p:nvSpPr>
          <p:spPr bwMode="auto">
            <a:xfrm>
              <a:off x="4883" y="2779"/>
              <a:ext cx="127" cy="127"/>
            </a:xfrm>
            <a:prstGeom prst="ellipse">
              <a:avLst/>
            </a:prstGeom>
            <a:solidFill>
              <a:schemeClr val="accent1"/>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29" name="Oval 32">
              <a:extLst>
                <a:ext uri="{FF2B5EF4-FFF2-40B4-BE49-F238E27FC236}">
                  <a16:creationId xmlns:a16="http://schemas.microsoft.com/office/drawing/2014/main" id="{F1C5BFFB-6843-40BC-9AA2-22A65E3D56F1}"/>
                </a:ext>
              </a:extLst>
            </p:cNvPr>
            <p:cNvSpPr>
              <a:spLocks noChangeArrowheads="1"/>
            </p:cNvSpPr>
            <p:nvPr/>
          </p:nvSpPr>
          <p:spPr bwMode="auto">
            <a:xfrm>
              <a:off x="5062" y="2779"/>
              <a:ext cx="127" cy="127"/>
            </a:xfrm>
            <a:prstGeom prst="ellipse">
              <a:avLst/>
            </a:prstGeom>
            <a:solidFill>
              <a:schemeClr val="accent1"/>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30" name="Oval 33">
              <a:extLst>
                <a:ext uri="{FF2B5EF4-FFF2-40B4-BE49-F238E27FC236}">
                  <a16:creationId xmlns:a16="http://schemas.microsoft.com/office/drawing/2014/main" id="{F45A72AD-AAAF-4BF0-BEB7-2FFAD47C409C}"/>
                </a:ext>
              </a:extLst>
            </p:cNvPr>
            <p:cNvSpPr>
              <a:spLocks noChangeArrowheads="1"/>
            </p:cNvSpPr>
            <p:nvPr/>
          </p:nvSpPr>
          <p:spPr bwMode="auto">
            <a:xfrm>
              <a:off x="5241" y="2779"/>
              <a:ext cx="127" cy="127"/>
            </a:xfrm>
            <a:prstGeom prst="ellipse">
              <a:avLst/>
            </a:prstGeom>
            <a:solidFill>
              <a:schemeClr val="folHlink"/>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31" name="Oval 34">
              <a:extLst>
                <a:ext uri="{FF2B5EF4-FFF2-40B4-BE49-F238E27FC236}">
                  <a16:creationId xmlns:a16="http://schemas.microsoft.com/office/drawing/2014/main" id="{9945BB8E-1DA1-4A89-A61F-13B0128038EA}"/>
                </a:ext>
              </a:extLst>
            </p:cNvPr>
            <p:cNvSpPr>
              <a:spLocks noChangeArrowheads="1"/>
            </p:cNvSpPr>
            <p:nvPr/>
          </p:nvSpPr>
          <p:spPr bwMode="auto">
            <a:xfrm>
              <a:off x="4704" y="2958"/>
              <a:ext cx="127" cy="127"/>
            </a:xfrm>
            <a:prstGeom prst="ellipse">
              <a:avLst/>
            </a:prstGeom>
            <a:solidFill>
              <a:schemeClr val="accent1"/>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32" name="Oval 35">
              <a:extLst>
                <a:ext uri="{FF2B5EF4-FFF2-40B4-BE49-F238E27FC236}">
                  <a16:creationId xmlns:a16="http://schemas.microsoft.com/office/drawing/2014/main" id="{A990600F-755D-403F-BB4D-B4A15107FD2E}"/>
                </a:ext>
              </a:extLst>
            </p:cNvPr>
            <p:cNvSpPr>
              <a:spLocks noChangeArrowheads="1"/>
            </p:cNvSpPr>
            <p:nvPr/>
          </p:nvSpPr>
          <p:spPr bwMode="auto">
            <a:xfrm>
              <a:off x="4883" y="2958"/>
              <a:ext cx="127" cy="127"/>
            </a:xfrm>
            <a:prstGeom prst="ellipse">
              <a:avLst/>
            </a:prstGeom>
            <a:solidFill>
              <a:schemeClr val="accent1"/>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33" name="Oval 36">
              <a:extLst>
                <a:ext uri="{FF2B5EF4-FFF2-40B4-BE49-F238E27FC236}">
                  <a16:creationId xmlns:a16="http://schemas.microsoft.com/office/drawing/2014/main" id="{297DFD3B-A380-449C-AD64-587A3738BBC3}"/>
                </a:ext>
              </a:extLst>
            </p:cNvPr>
            <p:cNvSpPr>
              <a:spLocks noChangeArrowheads="1"/>
            </p:cNvSpPr>
            <p:nvPr/>
          </p:nvSpPr>
          <p:spPr bwMode="auto">
            <a:xfrm>
              <a:off x="5062" y="2958"/>
              <a:ext cx="127" cy="127"/>
            </a:xfrm>
            <a:prstGeom prst="ellipse">
              <a:avLst/>
            </a:prstGeom>
            <a:solidFill>
              <a:schemeClr val="folHlink"/>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34" name="Oval 37">
              <a:extLst>
                <a:ext uri="{FF2B5EF4-FFF2-40B4-BE49-F238E27FC236}">
                  <a16:creationId xmlns:a16="http://schemas.microsoft.com/office/drawing/2014/main" id="{23303421-FF4D-4879-8C59-7506F57F8A17}"/>
                </a:ext>
              </a:extLst>
            </p:cNvPr>
            <p:cNvSpPr>
              <a:spLocks noChangeArrowheads="1"/>
            </p:cNvSpPr>
            <p:nvPr/>
          </p:nvSpPr>
          <p:spPr bwMode="auto">
            <a:xfrm>
              <a:off x="5241" y="2958"/>
              <a:ext cx="127" cy="127"/>
            </a:xfrm>
            <a:prstGeom prst="ellipse">
              <a:avLst/>
            </a:prstGeom>
            <a:solidFill>
              <a:schemeClr val="folHlink"/>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35" name="Oval 38">
              <a:extLst>
                <a:ext uri="{FF2B5EF4-FFF2-40B4-BE49-F238E27FC236}">
                  <a16:creationId xmlns:a16="http://schemas.microsoft.com/office/drawing/2014/main" id="{4633E68D-B98E-4CFE-AEB8-D3C5C1B364F1}"/>
                </a:ext>
              </a:extLst>
            </p:cNvPr>
            <p:cNvSpPr>
              <a:spLocks noChangeArrowheads="1"/>
            </p:cNvSpPr>
            <p:nvPr/>
          </p:nvSpPr>
          <p:spPr bwMode="auto">
            <a:xfrm>
              <a:off x="4883" y="3137"/>
              <a:ext cx="127" cy="127"/>
            </a:xfrm>
            <a:prstGeom prst="ellipse">
              <a:avLst/>
            </a:prstGeom>
            <a:solidFill>
              <a:schemeClr val="folHlink"/>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36" name="Oval 39">
              <a:extLst>
                <a:ext uri="{FF2B5EF4-FFF2-40B4-BE49-F238E27FC236}">
                  <a16:creationId xmlns:a16="http://schemas.microsoft.com/office/drawing/2014/main" id="{8C538F04-65A8-4B63-A99C-11960BABB01F}"/>
                </a:ext>
              </a:extLst>
            </p:cNvPr>
            <p:cNvSpPr>
              <a:spLocks noChangeArrowheads="1"/>
            </p:cNvSpPr>
            <p:nvPr/>
          </p:nvSpPr>
          <p:spPr bwMode="auto">
            <a:xfrm>
              <a:off x="5241" y="3137"/>
              <a:ext cx="127" cy="127"/>
            </a:xfrm>
            <a:prstGeom prst="ellipse">
              <a:avLst/>
            </a:prstGeom>
            <a:solidFill>
              <a:schemeClr val="folHlink"/>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grpSp>
      <p:sp>
        <p:nvSpPr>
          <p:cNvPr id="37" name="Line 40">
            <a:extLst>
              <a:ext uri="{FF2B5EF4-FFF2-40B4-BE49-F238E27FC236}">
                <a16:creationId xmlns:a16="http://schemas.microsoft.com/office/drawing/2014/main" id="{3E9D893F-0F59-439C-89C7-B6A9B0079D1B}"/>
              </a:ext>
            </a:extLst>
          </p:cNvPr>
          <p:cNvSpPr>
            <a:spLocks noChangeShapeType="1"/>
          </p:cNvSpPr>
          <p:nvPr/>
        </p:nvSpPr>
        <p:spPr bwMode="auto">
          <a:xfrm>
            <a:off x="304800" y="2819400"/>
            <a:ext cx="8229600" cy="0"/>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cs-CZ"/>
          </a:p>
        </p:txBody>
      </p:sp>
      <p:sp>
        <p:nvSpPr>
          <p:cNvPr id="48131" name="Rectangle 3"/>
          <p:cNvSpPr>
            <a:spLocks noGrp="1" noChangeArrowheads="1"/>
          </p:cNvSpPr>
          <p:nvPr>
            <p:ph type="ctrTitle"/>
          </p:nvPr>
        </p:nvSpPr>
        <p:spPr>
          <a:xfrm>
            <a:off x="315913" y="466725"/>
            <a:ext cx="6781800" cy="2133600"/>
          </a:xfrm>
        </p:spPr>
        <p:txBody>
          <a:bodyPr/>
          <a:lstStyle>
            <a:lvl1pPr algn="r">
              <a:defRPr sz="4800"/>
            </a:lvl1pPr>
          </a:lstStyle>
          <a:p>
            <a:pPr lvl="0"/>
            <a:r>
              <a:rPr lang="cs-CZ" altLang="en-US" noProof="0"/>
              <a:t>Klepnutím lze upravit styl předlohy nadpisů.</a:t>
            </a:r>
          </a:p>
        </p:txBody>
      </p:sp>
      <p:sp>
        <p:nvSpPr>
          <p:cNvPr id="48132" name="Rectangle 4"/>
          <p:cNvSpPr>
            <a:spLocks noGrp="1" noChangeArrowheads="1"/>
          </p:cNvSpPr>
          <p:nvPr>
            <p:ph type="subTitle" idx="1"/>
          </p:nvPr>
        </p:nvSpPr>
        <p:spPr>
          <a:xfrm>
            <a:off x="849313" y="3049588"/>
            <a:ext cx="6248400" cy="2362200"/>
          </a:xfrm>
        </p:spPr>
        <p:txBody>
          <a:bodyPr/>
          <a:lstStyle>
            <a:lvl1pPr marL="0" indent="0" algn="r">
              <a:buFont typeface="Wingdings" pitchFamily="2" charset="2"/>
              <a:buNone/>
              <a:defRPr sz="3200"/>
            </a:lvl1pPr>
          </a:lstStyle>
          <a:p>
            <a:pPr lvl="0"/>
            <a:r>
              <a:rPr lang="cs-CZ" altLang="en-US" noProof="0"/>
              <a:t>Klepnutím lze upravit styl předlohy podnadpisů.</a:t>
            </a:r>
          </a:p>
        </p:txBody>
      </p:sp>
      <p:sp>
        <p:nvSpPr>
          <p:cNvPr id="38" name="Rectangle 5">
            <a:extLst>
              <a:ext uri="{FF2B5EF4-FFF2-40B4-BE49-F238E27FC236}">
                <a16:creationId xmlns:a16="http://schemas.microsoft.com/office/drawing/2014/main" id="{A6DE32F1-82B0-494D-8550-A6095125AABD}"/>
              </a:ext>
            </a:extLst>
          </p:cNvPr>
          <p:cNvSpPr>
            <a:spLocks noGrp="1" noChangeArrowheads="1"/>
          </p:cNvSpPr>
          <p:nvPr>
            <p:ph type="dt" sz="half" idx="10"/>
          </p:nvPr>
        </p:nvSpPr>
        <p:spPr/>
        <p:txBody>
          <a:bodyPr/>
          <a:lstStyle>
            <a:lvl1pPr>
              <a:defRPr/>
            </a:lvl1pPr>
          </a:lstStyle>
          <a:p>
            <a:pPr>
              <a:defRPr/>
            </a:pPr>
            <a:fld id="{FA67461C-19F1-4350-A4F8-AECEC32070C5}" type="datetimeFigureOut">
              <a:rPr lang="cs-CZ"/>
              <a:pPr>
                <a:defRPr/>
              </a:pPr>
              <a:t>16.04.2023</a:t>
            </a:fld>
            <a:endParaRPr lang="cs-CZ" altLang="en-US"/>
          </a:p>
        </p:txBody>
      </p:sp>
      <p:sp>
        <p:nvSpPr>
          <p:cNvPr id="39" name="Rectangle 6">
            <a:extLst>
              <a:ext uri="{FF2B5EF4-FFF2-40B4-BE49-F238E27FC236}">
                <a16:creationId xmlns:a16="http://schemas.microsoft.com/office/drawing/2014/main" id="{A5A57694-211F-4F38-891B-2C45EFE4F6E9}"/>
              </a:ext>
            </a:extLst>
          </p:cNvPr>
          <p:cNvSpPr>
            <a:spLocks noGrp="1" noChangeArrowheads="1"/>
          </p:cNvSpPr>
          <p:nvPr>
            <p:ph type="ftr" sz="quarter" idx="11"/>
          </p:nvPr>
        </p:nvSpPr>
        <p:spPr/>
        <p:txBody>
          <a:bodyPr/>
          <a:lstStyle>
            <a:lvl1pPr>
              <a:defRPr/>
            </a:lvl1pPr>
          </a:lstStyle>
          <a:p>
            <a:pPr>
              <a:defRPr/>
            </a:pPr>
            <a:endParaRPr lang="cs-CZ" altLang="en-US"/>
          </a:p>
        </p:txBody>
      </p:sp>
      <p:sp>
        <p:nvSpPr>
          <p:cNvPr id="40" name="Rectangle 7">
            <a:extLst>
              <a:ext uri="{FF2B5EF4-FFF2-40B4-BE49-F238E27FC236}">
                <a16:creationId xmlns:a16="http://schemas.microsoft.com/office/drawing/2014/main" id="{6AFFE195-0106-4C7F-9EB2-D82703CEDD42}"/>
              </a:ext>
            </a:extLst>
          </p:cNvPr>
          <p:cNvSpPr>
            <a:spLocks noGrp="1" noChangeArrowheads="1"/>
          </p:cNvSpPr>
          <p:nvPr>
            <p:ph type="sldNum" sz="quarter" idx="12"/>
          </p:nvPr>
        </p:nvSpPr>
        <p:spPr/>
        <p:txBody>
          <a:bodyPr/>
          <a:lstStyle>
            <a:lvl1pPr>
              <a:defRPr/>
            </a:lvl1pPr>
          </a:lstStyle>
          <a:p>
            <a:pPr>
              <a:defRPr/>
            </a:pPr>
            <a:fld id="{3E4EFF95-0D42-4763-A54E-670F394A0429}" type="slidenum">
              <a:rPr lang="cs-CZ" altLang="en-US"/>
              <a:pPr>
                <a:defRPr/>
              </a:pPr>
              <a:t>‹#›</a:t>
            </a:fld>
            <a:endParaRPr lang="cs-CZ" altLang="en-US"/>
          </a:p>
        </p:txBody>
      </p:sp>
    </p:spTree>
    <p:extLst>
      <p:ext uri="{BB962C8B-B14F-4D97-AF65-F5344CB8AC3E}">
        <p14:creationId xmlns:p14="http://schemas.microsoft.com/office/powerpoint/2010/main" val="26121699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Nadpis a svislý text">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a:t>Kliknutím lze upravit styl.</a:t>
            </a:r>
          </a:p>
        </p:txBody>
      </p:sp>
      <p:sp>
        <p:nvSpPr>
          <p:cNvPr id="3" name="Zástupný symbol pro svislý text 2"/>
          <p:cNvSpPr>
            <a:spLocks noGrp="1"/>
          </p:cNvSpPr>
          <p:nvPr>
            <p:ph type="body" orient="vert" idx="1"/>
          </p:nvPr>
        </p:nvSpPr>
        <p:spPr/>
        <p:txBody>
          <a:bodyPr vert="eaVert"/>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4" name="Rectangle 5">
            <a:extLst>
              <a:ext uri="{FF2B5EF4-FFF2-40B4-BE49-F238E27FC236}">
                <a16:creationId xmlns:a16="http://schemas.microsoft.com/office/drawing/2014/main" id="{E066D298-A856-42B8-86F4-F286314CEAC3}"/>
              </a:ext>
            </a:extLst>
          </p:cNvPr>
          <p:cNvSpPr>
            <a:spLocks noGrp="1" noChangeArrowheads="1"/>
          </p:cNvSpPr>
          <p:nvPr>
            <p:ph type="dt" sz="half" idx="10"/>
          </p:nvPr>
        </p:nvSpPr>
        <p:spPr>
          <a:ln/>
        </p:spPr>
        <p:txBody>
          <a:bodyPr/>
          <a:lstStyle>
            <a:lvl1pPr>
              <a:defRPr/>
            </a:lvl1pPr>
          </a:lstStyle>
          <a:p>
            <a:pPr>
              <a:defRPr/>
            </a:pPr>
            <a:fld id="{23698A97-559B-4D62-9C63-E6E9B76765F2}" type="datetimeFigureOut">
              <a:rPr lang="cs-CZ"/>
              <a:pPr>
                <a:defRPr/>
              </a:pPr>
              <a:t>16.04.2023</a:t>
            </a:fld>
            <a:endParaRPr lang="cs-CZ" altLang="en-US"/>
          </a:p>
        </p:txBody>
      </p:sp>
      <p:sp>
        <p:nvSpPr>
          <p:cNvPr id="5" name="Rectangle 6">
            <a:extLst>
              <a:ext uri="{FF2B5EF4-FFF2-40B4-BE49-F238E27FC236}">
                <a16:creationId xmlns:a16="http://schemas.microsoft.com/office/drawing/2014/main" id="{3557A189-7FFA-40F5-B86B-65EFDBC9D070}"/>
              </a:ext>
            </a:extLst>
          </p:cNvPr>
          <p:cNvSpPr>
            <a:spLocks noGrp="1" noChangeArrowheads="1"/>
          </p:cNvSpPr>
          <p:nvPr>
            <p:ph type="ftr" sz="quarter" idx="11"/>
          </p:nvPr>
        </p:nvSpPr>
        <p:spPr>
          <a:ln/>
        </p:spPr>
        <p:txBody>
          <a:bodyPr/>
          <a:lstStyle>
            <a:lvl1pPr>
              <a:defRPr/>
            </a:lvl1pPr>
          </a:lstStyle>
          <a:p>
            <a:pPr>
              <a:defRPr/>
            </a:pPr>
            <a:endParaRPr lang="cs-CZ" altLang="en-US"/>
          </a:p>
        </p:txBody>
      </p:sp>
      <p:sp>
        <p:nvSpPr>
          <p:cNvPr id="6" name="Rectangle 7">
            <a:extLst>
              <a:ext uri="{FF2B5EF4-FFF2-40B4-BE49-F238E27FC236}">
                <a16:creationId xmlns:a16="http://schemas.microsoft.com/office/drawing/2014/main" id="{A41ED901-721E-4BBF-AE89-23E6C64793ED}"/>
              </a:ext>
            </a:extLst>
          </p:cNvPr>
          <p:cNvSpPr>
            <a:spLocks noGrp="1" noChangeArrowheads="1"/>
          </p:cNvSpPr>
          <p:nvPr>
            <p:ph type="sldNum" sz="quarter" idx="12"/>
          </p:nvPr>
        </p:nvSpPr>
        <p:spPr>
          <a:ln/>
        </p:spPr>
        <p:txBody>
          <a:bodyPr/>
          <a:lstStyle>
            <a:lvl1pPr>
              <a:defRPr/>
            </a:lvl1pPr>
          </a:lstStyle>
          <a:p>
            <a:pPr>
              <a:defRPr/>
            </a:pPr>
            <a:fld id="{902B6AAE-03B0-4369-9E29-8665E4ADA1E1}" type="slidenum">
              <a:rPr lang="cs-CZ" altLang="en-US"/>
              <a:pPr>
                <a:defRPr/>
              </a:pPr>
              <a:t>‹#›</a:t>
            </a:fld>
            <a:endParaRPr lang="cs-CZ" altLang="en-US"/>
          </a:p>
        </p:txBody>
      </p:sp>
    </p:spTree>
    <p:extLst>
      <p:ext uri="{BB962C8B-B14F-4D97-AF65-F5344CB8AC3E}">
        <p14:creationId xmlns:p14="http://schemas.microsoft.com/office/powerpoint/2010/main" val="240895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Svislý nadpis a text">
    <p:spTree>
      <p:nvGrpSpPr>
        <p:cNvPr id="1" name=""/>
        <p:cNvGrpSpPr/>
        <p:nvPr/>
      </p:nvGrpSpPr>
      <p:grpSpPr>
        <a:xfrm>
          <a:off x="0" y="0"/>
          <a:ext cx="0" cy="0"/>
          <a:chOff x="0" y="0"/>
          <a:chExt cx="0" cy="0"/>
        </a:xfrm>
      </p:grpSpPr>
      <p:sp>
        <p:nvSpPr>
          <p:cNvPr id="2" name="Svislý nadpis 1"/>
          <p:cNvSpPr>
            <a:spLocks noGrp="1"/>
          </p:cNvSpPr>
          <p:nvPr>
            <p:ph type="title" orient="vert"/>
          </p:nvPr>
        </p:nvSpPr>
        <p:spPr>
          <a:xfrm>
            <a:off x="6629400" y="122238"/>
            <a:ext cx="2057400" cy="6008687"/>
          </a:xfrm>
        </p:spPr>
        <p:txBody>
          <a:bodyPr vert="eaVert"/>
          <a:lstStyle/>
          <a:p>
            <a:r>
              <a:rPr lang="cs-CZ"/>
              <a:t>Kliknutím lze upravit styl.</a:t>
            </a:r>
          </a:p>
        </p:txBody>
      </p:sp>
      <p:sp>
        <p:nvSpPr>
          <p:cNvPr id="3" name="Zástupný symbol pro svislý text 2"/>
          <p:cNvSpPr>
            <a:spLocks noGrp="1"/>
          </p:cNvSpPr>
          <p:nvPr>
            <p:ph type="body" orient="vert" idx="1"/>
          </p:nvPr>
        </p:nvSpPr>
        <p:spPr>
          <a:xfrm>
            <a:off x="457200" y="122238"/>
            <a:ext cx="6019800" cy="6008687"/>
          </a:xfrm>
        </p:spPr>
        <p:txBody>
          <a:bodyPr vert="eaVert"/>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4" name="Rectangle 5">
            <a:extLst>
              <a:ext uri="{FF2B5EF4-FFF2-40B4-BE49-F238E27FC236}">
                <a16:creationId xmlns:a16="http://schemas.microsoft.com/office/drawing/2014/main" id="{BD37DAF2-F945-4AEF-949F-256E44605AB8}"/>
              </a:ext>
            </a:extLst>
          </p:cNvPr>
          <p:cNvSpPr>
            <a:spLocks noGrp="1" noChangeArrowheads="1"/>
          </p:cNvSpPr>
          <p:nvPr>
            <p:ph type="dt" sz="half" idx="10"/>
          </p:nvPr>
        </p:nvSpPr>
        <p:spPr>
          <a:ln/>
        </p:spPr>
        <p:txBody>
          <a:bodyPr/>
          <a:lstStyle>
            <a:lvl1pPr>
              <a:defRPr/>
            </a:lvl1pPr>
          </a:lstStyle>
          <a:p>
            <a:pPr>
              <a:defRPr/>
            </a:pPr>
            <a:fld id="{7AA73BEF-5770-4C7C-9DC6-BBF2610D8A32}" type="datetimeFigureOut">
              <a:rPr lang="cs-CZ"/>
              <a:pPr>
                <a:defRPr/>
              </a:pPr>
              <a:t>16.04.2023</a:t>
            </a:fld>
            <a:endParaRPr lang="cs-CZ" altLang="en-US"/>
          </a:p>
        </p:txBody>
      </p:sp>
      <p:sp>
        <p:nvSpPr>
          <p:cNvPr id="5" name="Rectangle 6">
            <a:extLst>
              <a:ext uri="{FF2B5EF4-FFF2-40B4-BE49-F238E27FC236}">
                <a16:creationId xmlns:a16="http://schemas.microsoft.com/office/drawing/2014/main" id="{269E73DC-BFE3-4A8F-944F-0B5166929915}"/>
              </a:ext>
            </a:extLst>
          </p:cNvPr>
          <p:cNvSpPr>
            <a:spLocks noGrp="1" noChangeArrowheads="1"/>
          </p:cNvSpPr>
          <p:nvPr>
            <p:ph type="ftr" sz="quarter" idx="11"/>
          </p:nvPr>
        </p:nvSpPr>
        <p:spPr>
          <a:ln/>
        </p:spPr>
        <p:txBody>
          <a:bodyPr/>
          <a:lstStyle>
            <a:lvl1pPr>
              <a:defRPr/>
            </a:lvl1pPr>
          </a:lstStyle>
          <a:p>
            <a:pPr>
              <a:defRPr/>
            </a:pPr>
            <a:endParaRPr lang="cs-CZ" altLang="en-US"/>
          </a:p>
        </p:txBody>
      </p:sp>
      <p:sp>
        <p:nvSpPr>
          <p:cNvPr id="6" name="Rectangle 7">
            <a:extLst>
              <a:ext uri="{FF2B5EF4-FFF2-40B4-BE49-F238E27FC236}">
                <a16:creationId xmlns:a16="http://schemas.microsoft.com/office/drawing/2014/main" id="{9100CA9A-FBD1-48AC-9FF4-98E30431B309}"/>
              </a:ext>
            </a:extLst>
          </p:cNvPr>
          <p:cNvSpPr>
            <a:spLocks noGrp="1" noChangeArrowheads="1"/>
          </p:cNvSpPr>
          <p:nvPr>
            <p:ph type="sldNum" sz="quarter" idx="12"/>
          </p:nvPr>
        </p:nvSpPr>
        <p:spPr>
          <a:ln/>
        </p:spPr>
        <p:txBody>
          <a:bodyPr/>
          <a:lstStyle>
            <a:lvl1pPr>
              <a:defRPr/>
            </a:lvl1pPr>
          </a:lstStyle>
          <a:p>
            <a:pPr>
              <a:defRPr/>
            </a:pPr>
            <a:fld id="{D31C0ED2-B083-4421-9005-7F3F13200231}" type="slidenum">
              <a:rPr lang="cs-CZ" altLang="en-US"/>
              <a:pPr>
                <a:defRPr/>
              </a:pPr>
              <a:t>‹#›</a:t>
            </a:fld>
            <a:endParaRPr lang="cs-CZ" altLang="en-US"/>
          </a:p>
        </p:txBody>
      </p:sp>
    </p:spTree>
    <p:extLst>
      <p:ext uri="{BB962C8B-B14F-4D97-AF65-F5344CB8AC3E}">
        <p14:creationId xmlns:p14="http://schemas.microsoft.com/office/powerpoint/2010/main" val="3384295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Nadpis, text a obsah">
    <p:spTree>
      <p:nvGrpSpPr>
        <p:cNvPr id="1" name=""/>
        <p:cNvGrpSpPr/>
        <p:nvPr/>
      </p:nvGrpSpPr>
      <p:grpSpPr>
        <a:xfrm>
          <a:off x="0" y="0"/>
          <a:ext cx="0" cy="0"/>
          <a:chOff x="0" y="0"/>
          <a:chExt cx="0" cy="0"/>
        </a:xfrm>
      </p:grpSpPr>
      <p:sp>
        <p:nvSpPr>
          <p:cNvPr id="2" name="Nadpis 1"/>
          <p:cNvSpPr>
            <a:spLocks noGrp="1"/>
          </p:cNvSpPr>
          <p:nvPr>
            <p:ph type="title"/>
          </p:nvPr>
        </p:nvSpPr>
        <p:spPr>
          <a:xfrm>
            <a:off x="457200" y="122238"/>
            <a:ext cx="7543800" cy="1295400"/>
          </a:xfrm>
        </p:spPr>
        <p:txBody>
          <a:bodyPr/>
          <a:lstStyle/>
          <a:p>
            <a:r>
              <a:rPr lang="cs-CZ"/>
              <a:t>Kliknutím lze upravit styl.</a:t>
            </a:r>
          </a:p>
        </p:txBody>
      </p:sp>
      <p:sp>
        <p:nvSpPr>
          <p:cNvPr id="3" name="Zástupný symbol pro text 2"/>
          <p:cNvSpPr>
            <a:spLocks noGrp="1"/>
          </p:cNvSpPr>
          <p:nvPr>
            <p:ph type="body" sz="half" idx="1"/>
          </p:nvPr>
        </p:nvSpPr>
        <p:spPr>
          <a:xfrm>
            <a:off x="457200" y="1719263"/>
            <a:ext cx="4038600" cy="4411662"/>
          </a:xfrm>
        </p:spPr>
        <p:txBody>
          <a:bodyPr/>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obsah 3"/>
          <p:cNvSpPr>
            <a:spLocks noGrp="1"/>
          </p:cNvSpPr>
          <p:nvPr>
            <p:ph sz="half" idx="2"/>
          </p:nvPr>
        </p:nvSpPr>
        <p:spPr>
          <a:xfrm>
            <a:off x="4648200" y="1719263"/>
            <a:ext cx="4038600" cy="4411662"/>
          </a:xfrm>
        </p:spPr>
        <p:txBody>
          <a:bodyPr/>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5" name="Rectangle 5">
            <a:extLst>
              <a:ext uri="{FF2B5EF4-FFF2-40B4-BE49-F238E27FC236}">
                <a16:creationId xmlns:a16="http://schemas.microsoft.com/office/drawing/2014/main" id="{230F2290-60EB-42B7-B59D-BEFEB65F3D78}"/>
              </a:ext>
            </a:extLst>
          </p:cNvPr>
          <p:cNvSpPr>
            <a:spLocks noGrp="1" noChangeArrowheads="1"/>
          </p:cNvSpPr>
          <p:nvPr>
            <p:ph type="dt" sz="half" idx="10"/>
          </p:nvPr>
        </p:nvSpPr>
        <p:spPr>
          <a:ln/>
        </p:spPr>
        <p:txBody>
          <a:bodyPr/>
          <a:lstStyle>
            <a:lvl1pPr>
              <a:defRPr/>
            </a:lvl1pPr>
          </a:lstStyle>
          <a:p>
            <a:pPr>
              <a:defRPr/>
            </a:pPr>
            <a:fld id="{CDFE0262-4070-4660-8736-C68315234505}" type="datetimeFigureOut">
              <a:rPr lang="cs-CZ"/>
              <a:pPr>
                <a:defRPr/>
              </a:pPr>
              <a:t>16.04.2023</a:t>
            </a:fld>
            <a:endParaRPr lang="cs-CZ" altLang="en-US"/>
          </a:p>
        </p:txBody>
      </p:sp>
      <p:sp>
        <p:nvSpPr>
          <p:cNvPr id="6" name="Rectangle 6">
            <a:extLst>
              <a:ext uri="{FF2B5EF4-FFF2-40B4-BE49-F238E27FC236}">
                <a16:creationId xmlns:a16="http://schemas.microsoft.com/office/drawing/2014/main" id="{F8EFD075-8C77-419D-98B5-E417A215ABEF}"/>
              </a:ext>
            </a:extLst>
          </p:cNvPr>
          <p:cNvSpPr>
            <a:spLocks noGrp="1" noChangeArrowheads="1"/>
          </p:cNvSpPr>
          <p:nvPr>
            <p:ph type="ftr" sz="quarter" idx="11"/>
          </p:nvPr>
        </p:nvSpPr>
        <p:spPr>
          <a:ln/>
        </p:spPr>
        <p:txBody>
          <a:bodyPr/>
          <a:lstStyle>
            <a:lvl1pPr>
              <a:defRPr/>
            </a:lvl1pPr>
          </a:lstStyle>
          <a:p>
            <a:pPr>
              <a:defRPr/>
            </a:pPr>
            <a:endParaRPr lang="cs-CZ" altLang="en-US"/>
          </a:p>
        </p:txBody>
      </p:sp>
      <p:sp>
        <p:nvSpPr>
          <p:cNvPr id="7" name="Rectangle 7">
            <a:extLst>
              <a:ext uri="{FF2B5EF4-FFF2-40B4-BE49-F238E27FC236}">
                <a16:creationId xmlns:a16="http://schemas.microsoft.com/office/drawing/2014/main" id="{81923C30-83A0-4447-9F82-528E10858D7C}"/>
              </a:ext>
            </a:extLst>
          </p:cNvPr>
          <p:cNvSpPr>
            <a:spLocks noGrp="1" noChangeArrowheads="1"/>
          </p:cNvSpPr>
          <p:nvPr>
            <p:ph type="sldNum" sz="quarter" idx="12"/>
          </p:nvPr>
        </p:nvSpPr>
        <p:spPr>
          <a:ln/>
        </p:spPr>
        <p:txBody>
          <a:bodyPr/>
          <a:lstStyle>
            <a:lvl1pPr>
              <a:defRPr/>
            </a:lvl1pPr>
          </a:lstStyle>
          <a:p>
            <a:pPr>
              <a:defRPr/>
            </a:pPr>
            <a:fld id="{E16D0C43-0B02-47E3-8D3E-7200A632460D}" type="slidenum">
              <a:rPr lang="cs-CZ" altLang="en-US"/>
              <a:pPr>
                <a:defRPr/>
              </a:pPr>
              <a:t>‹#›</a:t>
            </a:fld>
            <a:endParaRPr lang="cs-CZ" altLang="en-US"/>
          </a:p>
        </p:txBody>
      </p:sp>
    </p:spTree>
    <p:extLst>
      <p:ext uri="{BB962C8B-B14F-4D97-AF65-F5344CB8AC3E}">
        <p14:creationId xmlns:p14="http://schemas.microsoft.com/office/powerpoint/2010/main" val="3763445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Nadpis, text a 2 obsahy">
    <p:spTree>
      <p:nvGrpSpPr>
        <p:cNvPr id="1" name=""/>
        <p:cNvGrpSpPr/>
        <p:nvPr/>
      </p:nvGrpSpPr>
      <p:grpSpPr>
        <a:xfrm>
          <a:off x="0" y="0"/>
          <a:ext cx="0" cy="0"/>
          <a:chOff x="0" y="0"/>
          <a:chExt cx="0" cy="0"/>
        </a:xfrm>
      </p:grpSpPr>
      <p:sp>
        <p:nvSpPr>
          <p:cNvPr id="2" name="Nadpis 1"/>
          <p:cNvSpPr>
            <a:spLocks noGrp="1"/>
          </p:cNvSpPr>
          <p:nvPr>
            <p:ph type="title"/>
          </p:nvPr>
        </p:nvSpPr>
        <p:spPr>
          <a:xfrm>
            <a:off x="457200" y="122238"/>
            <a:ext cx="7543800" cy="1295400"/>
          </a:xfrm>
        </p:spPr>
        <p:txBody>
          <a:bodyPr/>
          <a:lstStyle/>
          <a:p>
            <a:r>
              <a:rPr lang="cs-CZ"/>
              <a:t>Kliknutím lze upravit styl.</a:t>
            </a:r>
          </a:p>
        </p:txBody>
      </p:sp>
      <p:sp>
        <p:nvSpPr>
          <p:cNvPr id="3" name="Zástupný symbol pro text 2"/>
          <p:cNvSpPr>
            <a:spLocks noGrp="1"/>
          </p:cNvSpPr>
          <p:nvPr>
            <p:ph type="body" sz="half" idx="1"/>
          </p:nvPr>
        </p:nvSpPr>
        <p:spPr>
          <a:xfrm>
            <a:off x="457200" y="1719263"/>
            <a:ext cx="4038600" cy="4411662"/>
          </a:xfrm>
        </p:spPr>
        <p:txBody>
          <a:bodyPr/>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obsah 3"/>
          <p:cNvSpPr>
            <a:spLocks noGrp="1"/>
          </p:cNvSpPr>
          <p:nvPr>
            <p:ph sz="quarter" idx="2"/>
          </p:nvPr>
        </p:nvSpPr>
        <p:spPr>
          <a:xfrm>
            <a:off x="4648200" y="1719263"/>
            <a:ext cx="4038600" cy="2128837"/>
          </a:xfrm>
        </p:spPr>
        <p:txBody>
          <a:bodyPr/>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5" name="Zástupný symbol pro obsah 4"/>
          <p:cNvSpPr>
            <a:spLocks noGrp="1"/>
          </p:cNvSpPr>
          <p:nvPr>
            <p:ph sz="quarter" idx="3"/>
          </p:nvPr>
        </p:nvSpPr>
        <p:spPr>
          <a:xfrm>
            <a:off x="4648200" y="4000500"/>
            <a:ext cx="4038600" cy="2130425"/>
          </a:xfrm>
        </p:spPr>
        <p:txBody>
          <a:bodyPr/>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6" name="Rectangle 5">
            <a:extLst>
              <a:ext uri="{FF2B5EF4-FFF2-40B4-BE49-F238E27FC236}">
                <a16:creationId xmlns:a16="http://schemas.microsoft.com/office/drawing/2014/main" id="{C876EBB0-C880-4531-8DEB-20578F672731}"/>
              </a:ext>
            </a:extLst>
          </p:cNvPr>
          <p:cNvSpPr>
            <a:spLocks noGrp="1" noChangeArrowheads="1"/>
          </p:cNvSpPr>
          <p:nvPr>
            <p:ph type="dt" sz="half" idx="10"/>
          </p:nvPr>
        </p:nvSpPr>
        <p:spPr>
          <a:ln/>
        </p:spPr>
        <p:txBody>
          <a:bodyPr/>
          <a:lstStyle>
            <a:lvl1pPr>
              <a:defRPr/>
            </a:lvl1pPr>
          </a:lstStyle>
          <a:p>
            <a:pPr>
              <a:defRPr/>
            </a:pPr>
            <a:fld id="{6D84774F-1425-4EE5-A28D-EC4DC662B054}" type="datetimeFigureOut">
              <a:rPr lang="cs-CZ"/>
              <a:pPr>
                <a:defRPr/>
              </a:pPr>
              <a:t>16.04.2023</a:t>
            </a:fld>
            <a:endParaRPr lang="cs-CZ" altLang="en-US"/>
          </a:p>
        </p:txBody>
      </p:sp>
      <p:sp>
        <p:nvSpPr>
          <p:cNvPr id="7" name="Rectangle 6">
            <a:extLst>
              <a:ext uri="{FF2B5EF4-FFF2-40B4-BE49-F238E27FC236}">
                <a16:creationId xmlns:a16="http://schemas.microsoft.com/office/drawing/2014/main" id="{8EE637CD-E14D-4BBE-8049-73604F972EF9}"/>
              </a:ext>
            </a:extLst>
          </p:cNvPr>
          <p:cNvSpPr>
            <a:spLocks noGrp="1" noChangeArrowheads="1"/>
          </p:cNvSpPr>
          <p:nvPr>
            <p:ph type="ftr" sz="quarter" idx="11"/>
          </p:nvPr>
        </p:nvSpPr>
        <p:spPr>
          <a:ln/>
        </p:spPr>
        <p:txBody>
          <a:bodyPr/>
          <a:lstStyle>
            <a:lvl1pPr>
              <a:defRPr/>
            </a:lvl1pPr>
          </a:lstStyle>
          <a:p>
            <a:pPr>
              <a:defRPr/>
            </a:pPr>
            <a:endParaRPr lang="cs-CZ" altLang="en-US"/>
          </a:p>
        </p:txBody>
      </p:sp>
      <p:sp>
        <p:nvSpPr>
          <p:cNvPr id="8" name="Rectangle 7">
            <a:extLst>
              <a:ext uri="{FF2B5EF4-FFF2-40B4-BE49-F238E27FC236}">
                <a16:creationId xmlns:a16="http://schemas.microsoft.com/office/drawing/2014/main" id="{29B2938B-CA6E-46EE-9B5F-D1E81A88190D}"/>
              </a:ext>
            </a:extLst>
          </p:cNvPr>
          <p:cNvSpPr>
            <a:spLocks noGrp="1" noChangeArrowheads="1"/>
          </p:cNvSpPr>
          <p:nvPr>
            <p:ph type="sldNum" sz="quarter" idx="12"/>
          </p:nvPr>
        </p:nvSpPr>
        <p:spPr>
          <a:ln/>
        </p:spPr>
        <p:txBody>
          <a:bodyPr/>
          <a:lstStyle>
            <a:lvl1pPr>
              <a:defRPr/>
            </a:lvl1pPr>
          </a:lstStyle>
          <a:p>
            <a:pPr>
              <a:defRPr/>
            </a:pPr>
            <a:fld id="{AAC23CCA-C055-43E5-A96E-1C38F27C4B94}" type="slidenum">
              <a:rPr lang="cs-CZ" altLang="en-US"/>
              <a:pPr>
                <a:defRPr/>
              </a:pPr>
              <a:t>‹#›</a:t>
            </a:fld>
            <a:endParaRPr lang="cs-CZ" altLang="en-US"/>
          </a:p>
        </p:txBody>
      </p:sp>
    </p:spTree>
    <p:extLst>
      <p:ext uri="{BB962C8B-B14F-4D97-AF65-F5344CB8AC3E}">
        <p14:creationId xmlns:p14="http://schemas.microsoft.com/office/powerpoint/2010/main" val="1874701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Nadpis a obsah">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a:t>Kliknutím lze upravit styl.</a:t>
            </a:r>
          </a:p>
        </p:txBody>
      </p:sp>
      <p:sp>
        <p:nvSpPr>
          <p:cNvPr id="3" name="Zástupný symbol pro obsah 2"/>
          <p:cNvSpPr>
            <a:spLocks noGrp="1"/>
          </p:cNvSpPr>
          <p:nvPr>
            <p:ph idx="1"/>
          </p:nvPr>
        </p:nvSpPr>
        <p:spPr/>
        <p:txBody>
          <a:bodyPr/>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4" name="Rectangle 5">
            <a:extLst>
              <a:ext uri="{FF2B5EF4-FFF2-40B4-BE49-F238E27FC236}">
                <a16:creationId xmlns:a16="http://schemas.microsoft.com/office/drawing/2014/main" id="{833EBF77-FCFB-418B-8CAF-384952BDF7E7}"/>
              </a:ext>
            </a:extLst>
          </p:cNvPr>
          <p:cNvSpPr>
            <a:spLocks noGrp="1" noChangeArrowheads="1"/>
          </p:cNvSpPr>
          <p:nvPr>
            <p:ph type="dt" sz="half" idx="10"/>
          </p:nvPr>
        </p:nvSpPr>
        <p:spPr>
          <a:ln/>
        </p:spPr>
        <p:txBody>
          <a:bodyPr/>
          <a:lstStyle>
            <a:lvl1pPr>
              <a:defRPr/>
            </a:lvl1pPr>
          </a:lstStyle>
          <a:p>
            <a:pPr>
              <a:defRPr/>
            </a:pPr>
            <a:fld id="{7AA724B8-48F0-4680-B91F-A3A4684BE3E5}" type="datetimeFigureOut">
              <a:rPr lang="cs-CZ"/>
              <a:pPr>
                <a:defRPr/>
              </a:pPr>
              <a:t>16.04.2023</a:t>
            </a:fld>
            <a:endParaRPr lang="cs-CZ" altLang="en-US"/>
          </a:p>
        </p:txBody>
      </p:sp>
      <p:sp>
        <p:nvSpPr>
          <p:cNvPr id="5" name="Rectangle 6">
            <a:extLst>
              <a:ext uri="{FF2B5EF4-FFF2-40B4-BE49-F238E27FC236}">
                <a16:creationId xmlns:a16="http://schemas.microsoft.com/office/drawing/2014/main" id="{9C40B531-3E4D-4D66-8CB5-3E9563DBA1B6}"/>
              </a:ext>
            </a:extLst>
          </p:cNvPr>
          <p:cNvSpPr>
            <a:spLocks noGrp="1" noChangeArrowheads="1"/>
          </p:cNvSpPr>
          <p:nvPr>
            <p:ph type="ftr" sz="quarter" idx="11"/>
          </p:nvPr>
        </p:nvSpPr>
        <p:spPr>
          <a:ln/>
        </p:spPr>
        <p:txBody>
          <a:bodyPr/>
          <a:lstStyle>
            <a:lvl1pPr>
              <a:defRPr/>
            </a:lvl1pPr>
          </a:lstStyle>
          <a:p>
            <a:pPr>
              <a:defRPr/>
            </a:pPr>
            <a:endParaRPr lang="cs-CZ" altLang="en-US"/>
          </a:p>
        </p:txBody>
      </p:sp>
      <p:sp>
        <p:nvSpPr>
          <p:cNvPr id="6" name="Rectangle 7">
            <a:extLst>
              <a:ext uri="{FF2B5EF4-FFF2-40B4-BE49-F238E27FC236}">
                <a16:creationId xmlns:a16="http://schemas.microsoft.com/office/drawing/2014/main" id="{73C3E7E4-B308-44E9-A0D5-394FE0D4D62D}"/>
              </a:ext>
            </a:extLst>
          </p:cNvPr>
          <p:cNvSpPr>
            <a:spLocks noGrp="1" noChangeArrowheads="1"/>
          </p:cNvSpPr>
          <p:nvPr>
            <p:ph type="sldNum" sz="quarter" idx="12"/>
          </p:nvPr>
        </p:nvSpPr>
        <p:spPr>
          <a:ln/>
        </p:spPr>
        <p:txBody>
          <a:bodyPr/>
          <a:lstStyle>
            <a:lvl1pPr>
              <a:defRPr/>
            </a:lvl1pPr>
          </a:lstStyle>
          <a:p>
            <a:pPr>
              <a:defRPr/>
            </a:pPr>
            <a:fld id="{549E0643-CCF2-459F-816A-7DC796D27653}" type="slidenum">
              <a:rPr lang="cs-CZ" altLang="en-US"/>
              <a:pPr>
                <a:defRPr/>
              </a:pPr>
              <a:t>‹#›</a:t>
            </a:fld>
            <a:endParaRPr lang="cs-CZ" altLang="en-US"/>
          </a:p>
        </p:txBody>
      </p:sp>
    </p:spTree>
    <p:extLst>
      <p:ext uri="{BB962C8B-B14F-4D97-AF65-F5344CB8AC3E}">
        <p14:creationId xmlns:p14="http://schemas.microsoft.com/office/powerpoint/2010/main" val="1126827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Záhlaví části">
    <p:spTree>
      <p:nvGrpSpPr>
        <p:cNvPr id="1" name=""/>
        <p:cNvGrpSpPr/>
        <p:nvPr/>
      </p:nvGrpSpPr>
      <p:grpSpPr>
        <a:xfrm>
          <a:off x="0" y="0"/>
          <a:ext cx="0" cy="0"/>
          <a:chOff x="0" y="0"/>
          <a:chExt cx="0" cy="0"/>
        </a:xfrm>
      </p:grpSpPr>
      <p:sp>
        <p:nvSpPr>
          <p:cNvPr id="2" name="Nadpis 1"/>
          <p:cNvSpPr>
            <a:spLocks noGrp="1"/>
          </p:cNvSpPr>
          <p:nvPr>
            <p:ph type="title"/>
          </p:nvPr>
        </p:nvSpPr>
        <p:spPr>
          <a:xfrm>
            <a:off x="722313" y="4406900"/>
            <a:ext cx="7772400" cy="1362075"/>
          </a:xfrm>
        </p:spPr>
        <p:txBody>
          <a:bodyPr anchor="t"/>
          <a:lstStyle>
            <a:lvl1pPr algn="l">
              <a:defRPr sz="4000" b="1" cap="all"/>
            </a:lvl1pPr>
          </a:lstStyle>
          <a:p>
            <a:r>
              <a:rPr lang="cs-CZ"/>
              <a:t>Kliknutím lze upravit styl.</a:t>
            </a:r>
          </a:p>
        </p:txBody>
      </p:sp>
      <p:sp>
        <p:nvSpPr>
          <p:cNvPr id="3" name="Zástupný symbol pro text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cs-CZ"/>
              <a:t>Kliknutím lze upravit styly předlohy textu.</a:t>
            </a:r>
          </a:p>
        </p:txBody>
      </p:sp>
      <p:sp>
        <p:nvSpPr>
          <p:cNvPr id="4" name="Rectangle 5">
            <a:extLst>
              <a:ext uri="{FF2B5EF4-FFF2-40B4-BE49-F238E27FC236}">
                <a16:creationId xmlns:a16="http://schemas.microsoft.com/office/drawing/2014/main" id="{7BCFA488-C04E-4F8E-930B-E8B229EA7C7D}"/>
              </a:ext>
            </a:extLst>
          </p:cNvPr>
          <p:cNvSpPr>
            <a:spLocks noGrp="1" noChangeArrowheads="1"/>
          </p:cNvSpPr>
          <p:nvPr>
            <p:ph type="dt" sz="half" idx="10"/>
          </p:nvPr>
        </p:nvSpPr>
        <p:spPr>
          <a:ln/>
        </p:spPr>
        <p:txBody>
          <a:bodyPr/>
          <a:lstStyle>
            <a:lvl1pPr>
              <a:defRPr/>
            </a:lvl1pPr>
          </a:lstStyle>
          <a:p>
            <a:pPr>
              <a:defRPr/>
            </a:pPr>
            <a:fld id="{F4A08A87-3663-433F-8CE7-6839C0CB0CC0}" type="datetimeFigureOut">
              <a:rPr lang="cs-CZ"/>
              <a:pPr>
                <a:defRPr/>
              </a:pPr>
              <a:t>16.04.2023</a:t>
            </a:fld>
            <a:endParaRPr lang="cs-CZ" altLang="en-US"/>
          </a:p>
        </p:txBody>
      </p:sp>
      <p:sp>
        <p:nvSpPr>
          <p:cNvPr id="5" name="Rectangle 6">
            <a:extLst>
              <a:ext uri="{FF2B5EF4-FFF2-40B4-BE49-F238E27FC236}">
                <a16:creationId xmlns:a16="http://schemas.microsoft.com/office/drawing/2014/main" id="{3216178C-000C-48F0-BF22-F8EFF80D24C9}"/>
              </a:ext>
            </a:extLst>
          </p:cNvPr>
          <p:cNvSpPr>
            <a:spLocks noGrp="1" noChangeArrowheads="1"/>
          </p:cNvSpPr>
          <p:nvPr>
            <p:ph type="ftr" sz="quarter" idx="11"/>
          </p:nvPr>
        </p:nvSpPr>
        <p:spPr>
          <a:ln/>
        </p:spPr>
        <p:txBody>
          <a:bodyPr/>
          <a:lstStyle>
            <a:lvl1pPr>
              <a:defRPr/>
            </a:lvl1pPr>
          </a:lstStyle>
          <a:p>
            <a:pPr>
              <a:defRPr/>
            </a:pPr>
            <a:endParaRPr lang="cs-CZ" altLang="en-US"/>
          </a:p>
        </p:txBody>
      </p:sp>
      <p:sp>
        <p:nvSpPr>
          <p:cNvPr id="6" name="Rectangle 7">
            <a:extLst>
              <a:ext uri="{FF2B5EF4-FFF2-40B4-BE49-F238E27FC236}">
                <a16:creationId xmlns:a16="http://schemas.microsoft.com/office/drawing/2014/main" id="{C02ECA8E-89CB-4876-93F6-65C8376EE766}"/>
              </a:ext>
            </a:extLst>
          </p:cNvPr>
          <p:cNvSpPr>
            <a:spLocks noGrp="1" noChangeArrowheads="1"/>
          </p:cNvSpPr>
          <p:nvPr>
            <p:ph type="sldNum" sz="quarter" idx="12"/>
          </p:nvPr>
        </p:nvSpPr>
        <p:spPr>
          <a:ln/>
        </p:spPr>
        <p:txBody>
          <a:bodyPr/>
          <a:lstStyle>
            <a:lvl1pPr>
              <a:defRPr/>
            </a:lvl1pPr>
          </a:lstStyle>
          <a:p>
            <a:pPr>
              <a:defRPr/>
            </a:pPr>
            <a:fld id="{E8DA2497-7FED-4244-AF2B-ADEF3A0D2FD8}" type="slidenum">
              <a:rPr lang="cs-CZ" altLang="en-US"/>
              <a:pPr>
                <a:defRPr/>
              </a:pPr>
              <a:t>‹#›</a:t>
            </a:fld>
            <a:endParaRPr lang="cs-CZ" altLang="en-US"/>
          </a:p>
        </p:txBody>
      </p:sp>
    </p:spTree>
    <p:extLst>
      <p:ext uri="{BB962C8B-B14F-4D97-AF65-F5344CB8AC3E}">
        <p14:creationId xmlns:p14="http://schemas.microsoft.com/office/powerpoint/2010/main" val="398117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obsahy">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a:t>Kliknutím lze upravit styl.</a:t>
            </a:r>
          </a:p>
        </p:txBody>
      </p:sp>
      <p:sp>
        <p:nvSpPr>
          <p:cNvPr id="3" name="Zástupný symbol pro obsah 2"/>
          <p:cNvSpPr>
            <a:spLocks noGrp="1"/>
          </p:cNvSpPr>
          <p:nvPr>
            <p:ph sz="half" idx="1"/>
          </p:nvPr>
        </p:nvSpPr>
        <p:spPr>
          <a:xfrm>
            <a:off x="457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obsah 3"/>
          <p:cNvSpPr>
            <a:spLocks noGrp="1"/>
          </p:cNvSpPr>
          <p:nvPr>
            <p:ph sz="half" idx="2"/>
          </p:nvPr>
        </p:nvSpPr>
        <p:spPr>
          <a:xfrm>
            <a:off x="4648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5" name="Rectangle 5">
            <a:extLst>
              <a:ext uri="{FF2B5EF4-FFF2-40B4-BE49-F238E27FC236}">
                <a16:creationId xmlns:a16="http://schemas.microsoft.com/office/drawing/2014/main" id="{F6447B4B-4B1A-4E6E-A73B-F4B7E555E54A}"/>
              </a:ext>
            </a:extLst>
          </p:cNvPr>
          <p:cNvSpPr>
            <a:spLocks noGrp="1" noChangeArrowheads="1"/>
          </p:cNvSpPr>
          <p:nvPr>
            <p:ph type="dt" sz="half" idx="10"/>
          </p:nvPr>
        </p:nvSpPr>
        <p:spPr>
          <a:ln/>
        </p:spPr>
        <p:txBody>
          <a:bodyPr/>
          <a:lstStyle>
            <a:lvl1pPr>
              <a:defRPr/>
            </a:lvl1pPr>
          </a:lstStyle>
          <a:p>
            <a:pPr>
              <a:defRPr/>
            </a:pPr>
            <a:fld id="{BAA56C0C-8FC8-4B9B-BAC9-7DFA7C4D1148}" type="datetimeFigureOut">
              <a:rPr lang="cs-CZ"/>
              <a:pPr>
                <a:defRPr/>
              </a:pPr>
              <a:t>16.04.2023</a:t>
            </a:fld>
            <a:endParaRPr lang="cs-CZ" altLang="en-US"/>
          </a:p>
        </p:txBody>
      </p:sp>
      <p:sp>
        <p:nvSpPr>
          <p:cNvPr id="6" name="Rectangle 6">
            <a:extLst>
              <a:ext uri="{FF2B5EF4-FFF2-40B4-BE49-F238E27FC236}">
                <a16:creationId xmlns:a16="http://schemas.microsoft.com/office/drawing/2014/main" id="{E94D620C-1F62-44F8-8E9F-5A87266053BB}"/>
              </a:ext>
            </a:extLst>
          </p:cNvPr>
          <p:cNvSpPr>
            <a:spLocks noGrp="1" noChangeArrowheads="1"/>
          </p:cNvSpPr>
          <p:nvPr>
            <p:ph type="ftr" sz="quarter" idx="11"/>
          </p:nvPr>
        </p:nvSpPr>
        <p:spPr>
          <a:ln/>
        </p:spPr>
        <p:txBody>
          <a:bodyPr/>
          <a:lstStyle>
            <a:lvl1pPr>
              <a:defRPr/>
            </a:lvl1pPr>
          </a:lstStyle>
          <a:p>
            <a:pPr>
              <a:defRPr/>
            </a:pPr>
            <a:endParaRPr lang="cs-CZ" altLang="en-US"/>
          </a:p>
        </p:txBody>
      </p:sp>
      <p:sp>
        <p:nvSpPr>
          <p:cNvPr id="7" name="Rectangle 7">
            <a:extLst>
              <a:ext uri="{FF2B5EF4-FFF2-40B4-BE49-F238E27FC236}">
                <a16:creationId xmlns:a16="http://schemas.microsoft.com/office/drawing/2014/main" id="{1978A4EE-BB98-4BCA-AAC4-C7C69547AE26}"/>
              </a:ext>
            </a:extLst>
          </p:cNvPr>
          <p:cNvSpPr>
            <a:spLocks noGrp="1" noChangeArrowheads="1"/>
          </p:cNvSpPr>
          <p:nvPr>
            <p:ph type="sldNum" sz="quarter" idx="12"/>
          </p:nvPr>
        </p:nvSpPr>
        <p:spPr>
          <a:ln/>
        </p:spPr>
        <p:txBody>
          <a:bodyPr/>
          <a:lstStyle>
            <a:lvl1pPr>
              <a:defRPr/>
            </a:lvl1pPr>
          </a:lstStyle>
          <a:p>
            <a:pPr>
              <a:defRPr/>
            </a:pPr>
            <a:fld id="{38BD4C4D-1877-461D-9DE0-D0505CA67C81}" type="slidenum">
              <a:rPr lang="cs-CZ" altLang="en-US"/>
              <a:pPr>
                <a:defRPr/>
              </a:pPr>
              <a:t>‹#›</a:t>
            </a:fld>
            <a:endParaRPr lang="cs-CZ" altLang="en-US"/>
          </a:p>
        </p:txBody>
      </p:sp>
    </p:spTree>
    <p:extLst>
      <p:ext uri="{BB962C8B-B14F-4D97-AF65-F5344CB8AC3E}">
        <p14:creationId xmlns:p14="http://schemas.microsoft.com/office/powerpoint/2010/main" val="2309537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ovnání">
    <p:spTree>
      <p:nvGrpSpPr>
        <p:cNvPr id="1" name=""/>
        <p:cNvGrpSpPr/>
        <p:nvPr/>
      </p:nvGrpSpPr>
      <p:grpSpPr>
        <a:xfrm>
          <a:off x="0" y="0"/>
          <a:ext cx="0" cy="0"/>
          <a:chOff x="0" y="0"/>
          <a:chExt cx="0" cy="0"/>
        </a:xfrm>
      </p:grpSpPr>
      <p:sp>
        <p:nvSpPr>
          <p:cNvPr id="2" name="Nadpis 1"/>
          <p:cNvSpPr>
            <a:spLocks noGrp="1"/>
          </p:cNvSpPr>
          <p:nvPr>
            <p:ph type="title"/>
          </p:nvPr>
        </p:nvSpPr>
        <p:spPr>
          <a:xfrm>
            <a:off x="457200" y="274638"/>
            <a:ext cx="8229600" cy="1143000"/>
          </a:xfrm>
        </p:spPr>
        <p:txBody>
          <a:bodyPr/>
          <a:lstStyle>
            <a:lvl1pPr>
              <a:defRPr/>
            </a:lvl1pPr>
          </a:lstStyle>
          <a:p>
            <a:r>
              <a:rPr lang="cs-CZ"/>
              <a:t>Kliknutím lze upravit styl.</a:t>
            </a:r>
          </a:p>
        </p:txBody>
      </p:sp>
      <p:sp>
        <p:nvSpPr>
          <p:cNvPr id="3" name="Zástupný symbol pro tex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Kliknutím lze upravit styly předlohy textu.</a:t>
            </a:r>
          </a:p>
        </p:txBody>
      </p:sp>
      <p:sp>
        <p:nvSpPr>
          <p:cNvPr id="4" name="Zástupný symbol pro obsah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5" name="Zástupný symbol pro tex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Kliknutím lze upravit styly předlohy textu.</a:t>
            </a:r>
          </a:p>
        </p:txBody>
      </p:sp>
      <p:sp>
        <p:nvSpPr>
          <p:cNvPr id="6" name="Zástupný symbol pro obsah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7" name="Rectangle 5">
            <a:extLst>
              <a:ext uri="{FF2B5EF4-FFF2-40B4-BE49-F238E27FC236}">
                <a16:creationId xmlns:a16="http://schemas.microsoft.com/office/drawing/2014/main" id="{0788195F-CF00-4547-BB24-7FB413B08F15}"/>
              </a:ext>
            </a:extLst>
          </p:cNvPr>
          <p:cNvSpPr>
            <a:spLocks noGrp="1" noChangeArrowheads="1"/>
          </p:cNvSpPr>
          <p:nvPr>
            <p:ph type="dt" sz="half" idx="10"/>
          </p:nvPr>
        </p:nvSpPr>
        <p:spPr>
          <a:ln/>
        </p:spPr>
        <p:txBody>
          <a:bodyPr/>
          <a:lstStyle>
            <a:lvl1pPr>
              <a:defRPr/>
            </a:lvl1pPr>
          </a:lstStyle>
          <a:p>
            <a:pPr>
              <a:defRPr/>
            </a:pPr>
            <a:fld id="{52063AA9-ACC8-4E22-A6E3-B3F0EEF2567C}" type="datetimeFigureOut">
              <a:rPr lang="cs-CZ"/>
              <a:pPr>
                <a:defRPr/>
              </a:pPr>
              <a:t>16.04.2023</a:t>
            </a:fld>
            <a:endParaRPr lang="cs-CZ" altLang="en-US"/>
          </a:p>
        </p:txBody>
      </p:sp>
      <p:sp>
        <p:nvSpPr>
          <p:cNvPr id="8" name="Rectangle 6">
            <a:extLst>
              <a:ext uri="{FF2B5EF4-FFF2-40B4-BE49-F238E27FC236}">
                <a16:creationId xmlns:a16="http://schemas.microsoft.com/office/drawing/2014/main" id="{FC34F165-8013-48AA-B589-DD9632BDB9D5}"/>
              </a:ext>
            </a:extLst>
          </p:cNvPr>
          <p:cNvSpPr>
            <a:spLocks noGrp="1" noChangeArrowheads="1"/>
          </p:cNvSpPr>
          <p:nvPr>
            <p:ph type="ftr" sz="quarter" idx="11"/>
          </p:nvPr>
        </p:nvSpPr>
        <p:spPr>
          <a:ln/>
        </p:spPr>
        <p:txBody>
          <a:bodyPr/>
          <a:lstStyle>
            <a:lvl1pPr>
              <a:defRPr/>
            </a:lvl1pPr>
          </a:lstStyle>
          <a:p>
            <a:pPr>
              <a:defRPr/>
            </a:pPr>
            <a:endParaRPr lang="cs-CZ" altLang="en-US"/>
          </a:p>
        </p:txBody>
      </p:sp>
      <p:sp>
        <p:nvSpPr>
          <p:cNvPr id="9" name="Rectangle 7">
            <a:extLst>
              <a:ext uri="{FF2B5EF4-FFF2-40B4-BE49-F238E27FC236}">
                <a16:creationId xmlns:a16="http://schemas.microsoft.com/office/drawing/2014/main" id="{6F1207D2-1A32-41E0-BD3D-64E0BC9C10D3}"/>
              </a:ext>
            </a:extLst>
          </p:cNvPr>
          <p:cNvSpPr>
            <a:spLocks noGrp="1" noChangeArrowheads="1"/>
          </p:cNvSpPr>
          <p:nvPr>
            <p:ph type="sldNum" sz="quarter" idx="12"/>
          </p:nvPr>
        </p:nvSpPr>
        <p:spPr>
          <a:ln/>
        </p:spPr>
        <p:txBody>
          <a:bodyPr/>
          <a:lstStyle>
            <a:lvl1pPr>
              <a:defRPr/>
            </a:lvl1pPr>
          </a:lstStyle>
          <a:p>
            <a:pPr>
              <a:defRPr/>
            </a:pPr>
            <a:fld id="{D744AA3D-F2F2-44C2-A6BD-EFEE69DF3B57}" type="slidenum">
              <a:rPr lang="cs-CZ" altLang="en-US"/>
              <a:pPr>
                <a:defRPr/>
              </a:pPr>
              <a:t>‹#›</a:t>
            </a:fld>
            <a:endParaRPr lang="cs-CZ" altLang="en-US"/>
          </a:p>
        </p:txBody>
      </p:sp>
    </p:spTree>
    <p:extLst>
      <p:ext uri="{BB962C8B-B14F-4D97-AF65-F5344CB8AC3E}">
        <p14:creationId xmlns:p14="http://schemas.microsoft.com/office/powerpoint/2010/main" val="4234049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Pouze nadpis">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a:t>Kliknutím lze upravit styl.</a:t>
            </a:r>
          </a:p>
        </p:txBody>
      </p:sp>
      <p:sp>
        <p:nvSpPr>
          <p:cNvPr id="3" name="Rectangle 5">
            <a:extLst>
              <a:ext uri="{FF2B5EF4-FFF2-40B4-BE49-F238E27FC236}">
                <a16:creationId xmlns:a16="http://schemas.microsoft.com/office/drawing/2014/main" id="{5CFB3CCF-D933-4FFF-A287-20604FB6D07F}"/>
              </a:ext>
            </a:extLst>
          </p:cNvPr>
          <p:cNvSpPr>
            <a:spLocks noGrp="1" noChangeArrowheads="1"/>
          </p:cNvSpPr>
          <p:nvPr>
            <p:ph type="dt" sz="half" idx="10"/>
          </p:nvPr>
        </p:nvSpPr>
        <p:spPr>
          <a:ln/>
        </p:spPr>
        <p:txBody>
          <a:bodyPr/>
          <a:lstStyle>
            <a:lvl1pPr>
              <a:defRPr/>
            </a:lvl1pPr>
          </a:lstStyle>
          <a:p>
            <a:pPr>
              <a:defRPr/>
            </a:pPr>
            <a:fld id="{BFF9BC29-1E22-47FA-8ABC-12AD637B1DD4}" type="datetimeFigureOut">
              <a:rPr lang="cs-CZ"/>
              <a:pPr>
                <a:defRPr/>
              </a:pPr>
              <a:t>16.04.2023</a:t>
            </a:fld>
            <a:endParaRPr lang="cs-CZ" altLang="en-US"/>
          </a:p>
        </p:txBody>
      </p:sp>
      <p:sp>
        <p:nvSpPr>
          <p:cNvPr id="4" name="Rectangle 6">
            <a:extLst>
              <a:ext uri="{FF2B5EF4-FFF2-40B4-BE49-F238E27FC236}">
                <a16:creationId xmlns:a16="http://schemas.microsoft.com/office/drawing/2014/main" id="{4820D4EA-8671-45A7-992A-C27E94DECEE9}"/>
              </a:ext>
            </a:extLst>
          </p:cNvPr>
          <p:cNvSpPr>
            <a:spLocks noGrp="1" noChangeArrowheads="1"/>
          </p:cNvSpPr>
          <p:nvPr>
            <p:ph type="ftr" sz="quarter" idx="11"/>
          </p:nvPr>
        </p:nvSpPr>
        <p:spPr>
          <a:ln/>
        </p:spPr>
        <p:txBody>
          <a:bodyPr/>
          <a:lstStyle>
            <a:lvl1pPr>
              <a:defRPr/>
            </a:lvl1pPr>
          </a:lstStyle>
          <a:p>
            <a:pPr>
              <a:defRPr/>
            </a:pPr>
            <a:endParaRPr lang="cs-CZ" altLang="en-US"/>
          </a:p>
        </p:txBody>
      </p:sp>
      <p:sp>
        <p:nvSpPr>
          <p:cNvPr id="5" name="Rectangle 7">
            <a:extLst>
              <a:ext uri="{FF2B5EF4-FFF2-40B4-BE49-F238E27FC236}">
                <a16:creationId xmlns:a16="http://schemas.microsoft.com/office/drawing/2014/main" id="{6FA2350D-A72D-4DC2-9094-9A5BE7303C88}"/>
              </a:ext>
            </a:extLst>
          </p:cNvPr>
          <p:cNvSpPr>
            <a:spLocks noGrp="1" noChangeArrowheads="1"/>
          </p:cNvSpPr>
          <p:nvPr>
            <p:ph type="sldNum" sz="quarter" idx="12"/>
          </p:nvPr>
        </p:nvSpPr>
        <p:spPr>
          <a:ln/>
        </p:spPr>
        <p:txBody>
          <a:bodyPr/>
          <a:lstStyle>
            <a:lvl1pPr>
              <a:defRPr/>
            </a:lvl1pPr>
          </a:lstStyle>
          <a:p>
            <a:pPr>
              <a:defRPr/>
            </a:pPr>
            <a:fld id="{17934CDF-F9D1-4ED7-8FDB-0F9D0AFDF7A1}" type="slidenum">
              <a:rPr lang="cs-CZ" altLang="en-US"/>
              <a:pPr>
                <a:defRPr/>
              </a:pPr>
              <a:t>‹#›</a:t>
            </a:fld>
            <a:endParaRPr lang="cs-CZ" altLang="en-US"/>
          </a:p>
        </p:txBody>
      </p:sp>
    </p:spTree>
    <p:extLst>
      <p:ext uri="{BB962C8B-B14F-4D97-AF65-F5344CB8AC3E}">
        <p14:creationId xmlns:p14="http://schemas.microsoft.com/office/powerpoint/2010/main" val="4216747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ázdný">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DD88612D-C9DE-4704-80AC-A9F0402CC7B5}"/>
              </a:ext>
            </a:extLst>
          </p:cNvPr>
          <p:cNvSpPr>
            <a:spLocks noGrp="1" noChangeArrowheads="1"/>
          </p:cNvSpPr>
          <p:nvPr>
            <p:ph type="dt" sz="half" idx="10"/>
          </p:nvPr>
        </p:nvSpPr>
        <p:spPr>
          <a:ln/>
        </p:spPr>
        <p:txBody>
          <a:bodyPr/>
          <a:lstStyle>
            <a:lvl1pPr>
              <a:defRPr/>
            </a:lvl1pPr>
          </a:lstStyle>
          <a:p>
            <a:pPr>
              <a:defRPr/>
            </a:pPr>
            <a:fld id="{CB03D77A-F591-4E6F-BD4A-14A6B656ACC8}" type="datetimeFigureOut">
              <a:rPr lang="cs-CZ"/>
              <a:pPr>
                <a:defRPr/>
              </a:pPr>
              <a:t>16.04.2023</a:t>
            </a:fld>
            <a:endParaRPr lang="cs-CZ" altLang="en-US"/>
          </a:p>
        </p:txBody>
      </p:sp>
      <p:sp>
        <p:nvSpPr>
          <p:cNvPr id="3" name="Rectangle 6">
            <a:extLst>
              <a:ext uri="{FF2B5EF4-FFF2-40B4-BE49-F238E27FC236}">
                <a16:creationId xmlns:a16="http://schemas.microsoft.com/office/drawing/2014/main" id="{4E42460E-0263-4462-AF6D-1F4FD54409B9}"/>
              </a:ext>
            </a:extLst>
          </p:cNvPr>
          <p:cNvSpPr>
            <a:spLocks noGrp="1" noChangeArrowheads="1"/>
          </p:cNvSpPr>
          <p:nvPr>
            <p:ph type="ftr" sz="quarter" idx="11"/>
          </p:nvPr>
        </p:nvSpPr>
        <p:spPr>
          <a:ln/>
        </p:spPr>
        <p:txBody>
          <a:bodyPr/>
          <a:lstStyle>
            <a:lvl1pPr>
              <a:defRPr/>
            </a:lvl1pPr>
          </a:lstStyle>
          <a:p>
            <a:pPr>
              <a:defRPr/>
            </a:pPr>
            <a:endParaRPr lang="cs-CZ" altLang="en-US"/>
          </a:p>
        </p:txBody>
      </p:sp>
      <p:sp>
        <p:nvSpPr>
          <p:cNvPr id="4" name="Rectangle 7">
            <a:extLst>
              <a:ext uri="{FF2B5EF4-FFF2-40B4-BE49-F238E27FC236}">
                <a16:creationId xmlns:a16="http://schemas.microsoft.com/office/drawing/2014/main" id="{85BF5781-DE7E-4451-8EA7-0429268EB41F}"/>
              </a:ext>
            </a:extLst>
          </p:cNvPr>
          <p:cNvSpPr>
            <a:spLocks noGrp="1" noChangeArrowheads="1"/>
          </p:cNvSpPr>
          <p:nvPr>
            <p:ph type="sldNum" sz="quarter" idx="12"/>
          </p:nvPr>
        </p:nvSpPr>
        <p:spPr>
          <a:ln/>
        </p:spPr>
        <p:txBody>
          <a:bodyPr/>
          <a:lstStyle>
            <a:lvl1pPr>
              <a:defRPr/>
            </a:lvl1pPr>
          </a:lstStyle>
          <a:p>
            <a:pPr>
              <a:defRPr/>
            </a:pPr>
            <a:fld id="{A269CCB6-39E9-4A59-9718-91B66CBEF267}" type="slidenum">
              <a:rPr lang="cs-CZ" altLang="en-US"/>
              <a:pPr>
                <a:defRPr/>
              </a:pPr>
              <a:t>‹#›</a:t>
            </a:fld>
            <a:endParaRPr lang="cs-CZ" altLang="en-US"/>
          </a:p>
        </p:txBody>
      </p:sp>
    </p:spTree>
    <p:extLst>
      <p:ext uri="{BB962C8B-B14F-4D97-AF65-F5344CB8AC3E}">
        <p14:creationId xmlns:p14="http://schemas.microsoft.com/office/powerpoint/2010/main" val="3761014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bsah s titulkem">
    <p:spTree>
      <p:nvGrpSpPr>
        <p:cNvPr id="1" name=""/>
        <p:cNvGrpSpPr/>
        <p:nvPr/>
      </p:nvGrpSpPr>
      <p:grpSpPr>
        <a:xfrm>
          <a:off x="0" y="0"/>
          <a:ext cx="0" cy="0"/>
          <a:chOff x="0" y="0"/>
          <a:chExt cx="0" cy="0"/>
        </a:xfrm>
      </p:grpSpPr>
      <p:sp>
        <p:nvSpPr>
          <p:cNvPr id="2" name="Nadpis 1"/>
          <p:cNvSpPr>
            <a:spLocks noGrp="1"/>
          </p:cNvSpPr>
          <p:nvPr>
            <p:ph type="title"/>
          </p:nvPr>
        </p:nvSpPr>
        <p:spPr>
          <a:xfrm>
            <a:off x="457200" y="273050"/>
            <a:ext cx="3008313" cy="1162050"/>
          </a:xfrm>
        </p:spPr>
        <p:txBody>
          <a:bodyPr/>
          <a:lstStyle>
            <a:lvl1pPr algn="l">
              <a:defRPr sz="2000" b="1"/>
            </a:lvl1pPr>
          </a:lstStyle>
          <a:p>
            <a:r>
              <a:rPr lang="cs-CZ"/>
              <a:t>Kliknutím lze upravit styl.</a:t>
            </a:r>
          </a:p>
        </p:txBody>
      </p:sp>
      <p:sp>
        <p:nvSpPr>
          <p:cNvPr id="3" name="Zástupný symbol pro obsah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tex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cs-CZ"/>
              <a:t>Kliknutím lze upravit styly předlohy textu.</a:t>
            </a:r>
          </a:p>
        </p:txBody>
      </p:sp>
      <p:sp>
        <p:nvSpPr>
          <p:cNvPr id="5" name="Rectangle 5">
            <a:extLst>
              <a:ext uri="{FF2B5EF4-FFF2-40B4-BE49-F238E27FC236}">
                <a16:creationId xmlns:a16="http://schemas.microsoft.com/office/drawing/2014/main" id="{848121A7-0FDC-4A67-9AAA-B0F1B5F5EE9A}"/>
              </a:ext>
            </a:extLst>
          </p:cNvPr>
          <p:cNvSpPr>
            <a:spLocks noGrp="1" noChangeArrowheads="1"/>
          </p:cNvSpPr>
          <p:nvPr>
            <p:ph type="dt" sz="half" idx="10"/>
          </p:nvPr>
        </p:nvSpPr>
        <p:spPr>
          <a:ln/>
        </p:spPr>
        <p:txBody>
          <a:bodyPr/>
          <a:lstStyle>
            <a:lvl1pPr>
              <a:defRPr/>
            </a:lvl1pPr>
          </a:lstStyle>
          <a:p>
            <a:pPr>
              <a:defRPr/>
            </a:pPr>
            <a:fld id="{4EA2574C-8465-41C9-9603-FC1AAC8190A3}" type="datetimeFigureOut">
              <a:rPr lang="cs-CZ"/>
              <a:pPr>
                <a:defRPr/>
              </a:pPr>
              <a:t>16.04.2023</a:t>
            </a:fld>
            <a:endParaRPr lang="cs-CZ" altLang="en-US"/>
          </a:p>
        </p:txBody>
      </p:sp>
      <p:sp>
        <p:nvSpPr>
          <p:cNvPr id="6" name="Rectangle 6">
            <a:extLst>
              <a:ext uri="{FF2B5EF4-FFF2-40B4-BE49-F238E27FC236}">
                <a16:creationId xmlns:a16="http://schemas.microsoft.com/office/drawing/2014/main" id="{9C6E3915-D4C8-4535-98D1-25D7956CAF22}"/>
              </a:ext>
            </a:extLst>
          </p:cNvPr>
          <p:cNvSpPr>
            <a:spLocks noGrp="1" noChangeArrowheads="1"/>
          </p:cNvSpPr>
          <p:nvPr>
            <p:ph type="ftr" sz="quarter" idx="11"/>
          </p:nvPr>
        </p:nvSpPr>
        <p:spPr>
          <a:ln/>
        </p:spPr>
        <p:txBody>
          <a:bodyPr/>
          <a:lstStyle>
            <a:lvl1pPr>
              <a:defRPr/>
            </a:lvl1pPr>
          </a:lstStyle>
          <a:p>
            <a:pPr>
              <a:defRPr/>
            </a:pPr>
            <a:endParaRPr lang="cs-CZ" altLang="en-US"/>
          </a:p>
        </p:txBody>
      </p:sp>
      <p:sp>
        <p:nvSpPr>
          <p:cNvPr id="7" name="Rectangle 7">
            <a:extLst>
              <a:ext uri="{FF2B5EF4-FFF2-40B4-BE49-F238E27FC236}">
                <a16:creationId xmlns:a16="http://schemas.microsoft.com/office/drawing/2014/main" id="{55EA0E22-9D2E-457B-8819-41305FFCEF5B}"/>
              </a:ext>
            </a:extLst>
          </p:cNvPr>
          <p:cNvSpPr>
            <a:spLocks noGrp="1" noChangeArrowheads="1"/>
          </p:cNvSpPr>
          <p:nvPr>
            <p:ph type="sldNum" sz="quarter" idx="12"/>
          </p:nvPr>
        </p:nvSpPr>
        <p:spPr>
          <a:ln/>
        </p:spPr>
        <p:txBody>
          <a:bodyPr/>
          <a:lstStyle>
            <a:lvl1pPr>
              <a:defRPr/>
            </a:lvl1pPr>
          </a:lstStyle>
          <a:p>
            <a:pPr>
              <a:defRPr/>
            </a:pPr>
            <a:fld id="{7001265D-D42F-47B6-8988-37DA802A483C}" type="slidenum">
              <a:rPr lang="cs-CZ" altLang="en-US"/>
              <a:pPr>
                <a:defRPr/>
              </a:pPr>
              <a:t>‹#›</a:t>
            </a:fld>
            <a:endParaRPr lang="cs-CZ" altLang="en-US"/>
          </a:p>
        </p:txBody>
      </p:sp>
    </p:spTree>
    <p:extLst>
      <p:ext uri="{BB962C8B-B14F-4D97-AF65-F5344CB8AC3E}">
        <p14:creationId xmlns:p14="http://schemas.microsoft.com/office/powerpoint/2010/main" val="170287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ázek s titulkem">
    <p:spTree>
      <p:nvGrpSpPr>
        <p:cNvPr id="1" name=""/>
        <p:cNvGrpSpPr/>
        <p:nvPr/>
      </p:nvGrpSpPr>
      <p:grpSpPr>
        <a:xfrm>
          <a:off x="0" y="0"/>
          <a:ext cx="0" cy="0"/>
          <a:chOff x="0" y="0"/>
          <a:chExt cx="0" cy="0"/>
        </a:xfrm>
      </p:grpSpPr>
      <p:sp>
        <p:nvSpPr>
          <p:cNvPr id="2" name="Nadpis 1"/>
          <p:cNvSpPr>
            <a:spLocks noGrp="1"/>
          </p:cNvSpPr>
          <p:nvPr>
            <p:ph type="title"/>
          </p:nvPr>
        </p:nvSpPr>
        <p:spPr>
          <a:xfrm>
            <a:off x="1792288" y="4800600"/>
            <a:ext cx="5486400" cy="566738"/>
          </a:xfrm>
        </p:spPr>
        <p:txBody>
          <a:bodyPr/>
          <a:lstStyle>
            <a:lvl1pPr algn="l">
              <a:defRPr sz="2000" b="1"/>
            </a:lvl1pPr>
          </a:lstStyle>
          <a:p>
            <a:r>
              <a:rPr lang="cs-CZ"/>
              <a:t>Kliknutím lze upravit styl.</a:t>
            </a:r>
          </a:p>
        </p:txBody>
      </p:sp>
      <p:sp>
        <p:nvSpPr>
          <p:cNvPr id="3" name="Zástupný symbol pro obrázek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cs-CZ" noProof="0"/>
          </a:p>
        </p:txBody>
      </p:sp>
      <p:sp>
        <p:nvSpPr>
          <p:cNvPr id="4" name="Zástupný symbol pro tex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cs-CZ"/>
              <a:t>Kliknutím lze upravit styly předlohy textu.</a:t>
            </a:r>
          </a:p>
        </p:txBody>
      </p:sp>
      <p:sp>
        <p:nvSpPr>
          <p:cNvPr id="5" name="Rectangle 5">
            <a:extLst>
              <a:ext uri="{FF2B5EF4-FFF2-40B4-BE49-F238E27FC236}">
                <a16:creationId xmlns:a16="http://schemas.microsoft.com/office/drawing/2014/main" id="{9444BD71-36CD-42CC-B686-61B1703CB32E}"/>
              </a:ext>
            </a:extLst>
          </p:cNvPr>
          <p:cNvSpPr>
            <a:spLocks noGrp="1" noChangeArrowheads="1"/>
          </p:cNvSpPr>
          <p:nvPr>
            <p:ph type="dt" sz="half" idx="10"/>
          </p:nvPr>
        </p:nvSpPr>
        <p:spPr>
          <a:ln/>
        </p:spPr>
        <p:txBody>
          <a:bodyPr/>
          <a:lstStyle>
            <a:lvl1pPr>
              <a:defRPr/>
            </a:lvl1pPr>
          </a:lstStyle>
          <a:p>
            <a:pPr>
              <a:defRPr/>
            </a:pPr>
            <a:fld id="{AA7C9EB3-4994-497E-B356-6D49AD44A3A3}" type="datetimeFigureOut">
              <a:rPr lang="cs-CZ"/>
              <a:pPr>
                <a:defRPr/>
              </a:pPr>
              <a:t>16.04.2023</a:t>
            </a:fld>
            <a:endParaRPr lang="cs-CZ" altLang="en-US"/>
          </a:p>
        </p:txBody>
      </p:sp>
      <p:sp>
        <p:nvSpPr>
          <p:cNvPr id="6" name="Rectangle 6">
            <a:extLst>
              <a:ext uri="{FF2B5EF4-FFF2-40B4-BE49-F238E27FC236}">
                <a16:creationId xmlns:a16="http://schemas.microsoft.com/office/drawing/2014/main" id="{CE9BB759-51AB-4EC8-8481-6004458EF139}"/>
              </a:ext>
            </a:extLst>
          </p:cNvPr>
          <p:cNvSpPr>
            <a:spLocks noGrp="1" noChangeArrowheads="1"/>
          </p:cNvSpPr>
          <p:nvPr>
            <p:ph type="ftr" sz="quarter" idx="11"/>
          </p:nvPr>
        </p:nvSpPr>
        <p:spPr>
          <a:ln/>
        </p:spPr>
        <p:txBody>
          <a:bodyPr/>
          <a:lstStyle>
            <a:lvl1pPr>
              <a:defRPr/>
            </a:lvl1pPr>
          </a:lstStyle>
          <a:p>
            <a:pPr>
              <a:defRPr/>
            </a:pPr>
            <a:endParaRPr lang="cs-CZ" altLang="en-US"/>
          </a:p>
        </p:txBody>
      </p:sp>
      <p:sp>
        <p:nvSpPr>
          <p:cNvPr id="7" name="Rectangle 7">
            <a:extLst>
              <a:ext uri="{FF2B5EF4-FFF2-40B4-BE49-F238E27FC236}">
                <a16:creationId xmlns:a16="http://schemas.microsoft.com/office/drawing/2014/main" id="{D31CA138-A5BD-4E52-8B3C-64B74899D066}"/>
              </a:ext>
            </a:extLst>
          </p:cNvPr>
          <p:cNvSpPr>
            <a:spLocks noGrp="1" noChangeArrowheads="1"/>
          </p:cNvSpPr>
          <p:nvPr>
            <p:ph type="sldNum" sz="quarter" idx="12"/>
          </p:nvPr>
        </p:nvSpPr>
        <p:spPr>
          <a:ln/>
        </p:spPr>
        <p:txBody>
          <a:bodyPr/>
          <a:lstStyle>
            <a:lvl1pPr>
              <a:defRPr/>
            </a:lvl1pPr>
          </a:lstStyle>
          <a:p>
            <a:pPr>
              <a:defRPr/>
            </a:pPr>
            <a:fld id="{364096B4-D824-4D0F-834A-6DAC2349C6AE}" type="slidenum">
              <a:rPr lang="cs-CZ" altLang="en-US"/>
              <a:pPr>
                <a:defRPr/>
              </a:pPr>
              <a:t>‹#›</a:t>
            </a:fld>
            <a:endParaRPr lang="cs-CZ" altLang="en-US"/>
          </a:p>
        </p:txBody>
      </p:sp>
    </p:spTree>
    <p:extLst>
      <p:ext uri="{BB962C8B-B14F-4D97-AF65-F5344CB8AC3E}">
        <p14:creationId xmlns:p14="http://schemas.microsoft.com/office/powerpoint/2010/main" val="957771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2">
            <a:extLst>
              <a:ext uri="{FF2B5EF4-FFF2-40B4-BE49-F238E27FC236}">
                <a16:creationId xmlns:a16="http://schemas.microsoft.com/office/drawing/2014/main" id="{5ED418BD-F1D1-4BF7-8BB4-3337A0B89972}"/>
              </a:ext>
            </a:extLst>
          </p:cNvPr>
          <p:cNvSpPr>
            <a:spLocks noChangeShapeType="1"/>
          </p:cNvSpPr>
          <p:nvPr/>
        </p:nvSpPr>
        <p:spPr bwMode="auto">
          <a:xfrm>
            <a:off x="7962900" y="152400"/>
            <a:ext cx="0" cy="1524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cs-CZ"/>
          </a:p>
        </p:txBody>
      </p:sp>
      <p:sp>
        <p:nvSpPr>
          <p:cNvPr id="1027" name="Rectangle 3">
            <a:extLst>
              <a:ext uri="{FF2B5EF4-FFF2-40B4-BE49-F238E27FC236}">
                <a16:creationId xmlns:a16="http://schemas.microsoft.com/office/drawing/2014/main" id="{5E3D3B90-46B0-4694-9B1E-5777CCBA4F32}"/>
              </a:ext>
            </a:extLst>
          </p:cNvPr>
          <p:cNvSpPr>
            <a:spLocks noGrp="1" noChangeArrowheads="1"/>
          </p:cNvSpPr>
          <p:nvPr>
            <p:ph type="title"/>
          </p:nvPr>
        </p:nvSpPr>
        <p:spPr bwMode="auto">
          <a:xfrm>
            <a:off x="457200" y="122238"/>
            <a:ext cx="75438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cs-CZ" altLang="en-US"/>
              <a:t>Klepnutím lze upravit styl předlohy nadpisů.</a:t>
            </a:r>
          </a:p>
        </p:txBody>
      </p:sp>
      <p:sp>
        <p:nvSpPr>
          <p:cNvPr id="1028" name="Rectangle 4">
            <a:extLst>
              <a:ext uri="{FF2B5EF4-FFF2-40B4-BE49-F238E27FC236}">
                <a16:creationId xmlns:a16="http://schemas.microsoft.com/office/drawing/2014/main" id="{9F91A7A4-0AB2-4860-9EF8-7EFD2EAF7687}"/>
              </a:ext>
            </a:extLst>
          </p:cNvPr>
          <p:cNvSpPr>
            <a:spLocks noGrp="1" noChangeArrowheads="1"/>
          </p:cNvSpPr>
          <p:nvPr>
            <p:ph type="body" idx="1"/>
          </p:nvPr>
        </p:nvSpPr>
        <p:spPr bwMode="auto">
          <a:xfrm>
            <a:off x="457200" y="1719263"/>
            <a:ext cx="8229600" cy="441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cs-CZ" altLang="en-US"/>
              <a:t>Klepnutím lze upravit styly předlohy textu.</a:t>
            </a:r>
          </a:p>
          <a:p>
            <a:pPr lvl="1"/>
            <a:r>
              <a:rPr lang="cs-CZ" altLang="en-US"/>
              <a:t>Druhá úroveň</a:t>
            </a:r>
          </a:p>
          <a:p>
            <a:pPr lvl="2"/>
            <a:r>
              <a:rPr lang="cs-CZ" altLang="en-US"/>
              <a:t>Třetí úroveň</a:t>
            </a:r>
          </a:p>
          <a:p>
            <a:pPr lvl="3"/>
            <a:r>
              <a:rPr lang="cs-CZ" altLang="en-US"/>
              <a:t>Čtvrtá úroveň</a:t>
            </a:r>
          </a:p>
          <a:p>
            <a:pPr lvl="4"/>
            <a:r>
              <a:rPr lang="cs-CZ" altLang="en-US"/>
              <a:t>Pátá úroveň</a:t>
            </a:r>
          </a:p>
        </p:txBody>
      </p:sp>
      <p:sp>
        <p:nvSpPr>
          <p:cNvPr id="47109" name="Rectangle 5">
            <a:extLst>
              <a:ext uri="{FF2B5EF4-FFF2-40B4-BE49-F238E27FC236}">
                <a16:creationId xmlns:a16="http://schemas.microsoft.com/office/drawing/2014/main" id="{355F4C8F-2D42-4DC6-8F31-3FD44418456C}"/>
              </a:ext>
            </a:extLst>
          </p:cNvPr>
          <p:cNvSpPr>
            <a:spLocks noGrp="1" noChangeArrowheads="1"/>
          </p:cNvSpPr>
          <p:nvPr>
            <p:ph type="dt" sz="half" idx="2"/>
          </p:nvPr>
        </p:nvSpPr>
        <p:spPr bwMode="auto">
          <a:xfrm>
            <a:off x="457200" y="6248400"/>
            <a:ext cx="2133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000">
                <a:latin typeface="Arial" charset="0"/>
              </a:defRPr>
            </a:lvl1pPr>
          </a:lstStyle>
          <a:p>
            <a:pPr>
              <a:defRPr/>
            </a:pPr>
            <a:fld id="{AB81CC62-89F9-4003-9FB3-2092FCB048A6}" type="datetimeFigureOut">
              <a:rPr lang="cs-CZ"/>
              <a:pPr>
                <a:defRPr/>
              </a:pPr>
              <a:t>16.04.2023</a:t>
            </a:fld>
            <a:endParaRPr lang="cs-CZ" altLang="en-US"/>
          </a:p>
        </p:txBody>
      </p:sp>
      <p:sp>
        <p:nvSpPr>
          <p:cNvPr id="47110" name="Rectangle 6">
            <a:extLst>
              <a:ext uri="{FF2B5EF4-FFF2-40B4-BE49-F238E27FC236}">
                <a16:creationId xmlns:a16="http://schemas.microsoft.com/office/drawing/2014/main" id="{49B53563-B7B6-4D02-AEE4-FB1701971D33}"/>
              </a:ext>
            </a:extLst>
          </p:cNvPr>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000">
                <a:latin typeface="Arial" charset="0"/>
              </a:defRPr>
            </a:lvl1pPr>
          </a:lstStyle>
          <a:p>
            <a:pPr>
              <a:defRPr/>
            </a:pPr>
            <a:endParaRPr lang="cs-CZ" altLang="en-US"/>
          </a:p>
        </p:txBody>
      </p:sp>
      <p:sp>
        <p:nvSpPr>
          <p:cNvPr id="47111" name="Rectangle 7">
            <a:extLst>
              <a:ext uri="{FF2B5EF4-FFF2-40B4-BE49-F238E27FC236}">
                <a16:creationId xmlns:a16="http://schemas.microsoft.com/office/drawing/2014/main" id="{837019D9-4E7F-4766-B88D-110860C3EA52}"/>
              </a:ext>
            </a:extLst>
          </p:cNvPr>
          <p:cNvSpPr>
            <a:spLocks noGrp="1" noChangeArrowheads="1"/>
          </p:cNvSpPr>
          <p:nvPr>
            <p:ph type="sldNum" sz="quarter" idx="4"/>
          </p:nvPr>
        </p:nvSpPr>
        <p:spPr bwMode="auto">
          <a:xfrm>
            <a:off x="6553200" y="6248400"/>
            <a:ext cx="2133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000"/>
            </a:lvl1pPr>
          </a:lstStyle>
          <a:p>
            <a:pPr>
              <a:defRPr/>
            </a:pPr>
            <a:fld id="{7890D770-17F5-46B9-99D3-B0FE1E4A468C}" type="slidenum">
              <a:rPr lang="cs-CZ" altLang="en-US"/>
              <a:pPr>
                <a:defRPr/>
              </a:pPr>
              <a:t>‹#›</a:t>
            </a:fld>
            <a:endParaRPr lang="cs-CZ" altLang="en-US"/>
          </a:p>
        </p:txBody>
      </p:sp>
      <p:grpSp>
        <p:nvGrpSpPr>
          <p:cNvPr id="1032" name="Group 8">
            <a:extLst>
              <a:ext uri="{FF2B5EF4-FFF2-40B4-BE49-F238E27FC236}">
                <a16:creationId xmlns:a16="http://schemas.microsoft.com/office/drawing/2014/main" id="{25B686B9-3EAA-4A3F-AA82-724D46F6E204}"/>
              </a:ext>
            </a:extLst>
          </p:cNvPr>
          <p:cNvGrpSpPr>
            <a:grpSpLocks/>
          </p:cNvGrpSpPr>
          <p:nvPr/>
        </p:nvGrpSpPr>
        <p:grpSpPr bwMode="auto">
          <a:xfrm>
            <a:off x="8153400" y="152400"/>
            <a:ext cx="792163" cy="1295400"/>
            <a:chOff x="5136" y="960"/>
            <a:chExt cx="528" cy="864"/>
          </a:xfrm>
        </p:grpSpPr>
        <p:sp>
          <p:nvSpPr>
            <p:cNvPr id="1033" name="Oval 9">
              <a:extLst>
                <a:ext uri="{FF2B5EF4-FFF2-40B4-BE49-F238E27FC236}">
                  <a16:creationId xmlns:a16="http://schemas.microsoft.com/office/drawing/2014/main" id="{805974C0-91F7-4369-91A1-B3186A4F33D0}"/>
                </a:ext>
              </a:extLst>
            </p:cNvPr>
            <p:cNvSpPr>
              <a:spLocks noChangeArrowheads="1"/>
            </p:cNvSpPr>
            <p:nvPr/>
          </p:nvSpPr>
          <p:spPr bwMode="auto">
            <a:xfrm>
              <a:off x="5136" y="960"/>
              <a:ext cx="80" cy="80"/>
            </a:xfrm>
            <a:prstGeom prst="ellipse">
              <a:avLst/>
            </a:prstGeom>
            <a:solidFill>
              <a:schemeClr val="tx2"/>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034" name="Oval 10">
              <a:extLst>
                <a:ext uri="{FF2B5EF4-FFF2-40B4-BE49-F238E27FC236}">
                  <a16:creationId xmlns:a16="http://schemas.microsoft.com/office/drawing/2014/main" id="{2784C53B-8786-444E-9646-775BF7C56E62}"/>
                </a:ext>
              </a:extLst>
            </p:cNvPr>
            <p:cNvSpPr>
              <a:spLocks noChangeArrowheads="1"/>
            </p:cNvSpPr>
            <p:nvPr/>
          </p:nvSpPr>
          <p:spPr bwMode="auto">
            <a:xfrm>
              <a:off x="5248" y="960"/>
              <a:ext cx="79" cy="80"/>
            </a:xfrm>
            <a:prstGeom prst="ellipse">
              <a:avLst/>
            </a:prstGeom>
            <a:solidFill>
              <a:schemeClr val="tx2"/>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035" name="Oval 11">
              <a:extLst>
                <a:ext uri="{FF2B5EF4-FFF2-40B4-BE49-F238E27FC236}">
                  <a16:creationId xmlns:a16="http://schemas.microsoft.com/office/drawing/2014/main" id="{A78554DB-5E44-4876-9ED0-D67163F96750}"/>
                </a:ext>
              </a:extLst>
            </p:cNvPr>
            <p:cNvSpPr>
              <a:spLocks noChangeArrowheads="1"/>
            </p:cNvSpPr>
            <p:nvPr/>
          </p:nvSpPr>
          <p:spPr bwMode="auto">
            <a:xfrm>
              <a:off x="5360" y="960"/>
              <a:ext cx="76" cy="80"/>
            </a:xfrm>
            <a:prstGeom prst="ellipse">
              <a:avLst/>
            </a:prstGeom>
            <a:solidFill>
              <a:schemeClr val="tx2"/>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036" name="Oval 12">
              <a:extLst>
                <a:ext uri="{FF2B5EF4-FFF2-40B4-BE49-F238E27FC236}">
                  <a16:creationId xmlns:a16="http://schemas.microsoft.com/office/drawing/2014/main" id="{1CEEC473-EF20-40AD-80AA-46434A752BDC}"/>
                </a:ext>
              </a:extLst>
            </p:cNvPr>
            <p:cNvSpPr>
              <a:spLocks noChangeArrowheads="1"/>
            </p:cNvSpPr>
            <p:nvPr/>
          </p:nvSpPr>
          <p:spPr bwMode="auto">
            <a:xfrm>
              <a:off x="5136" y="1072"/>
              <a:ext cx="80" cy="77"/>
            </a:xfrm>
            <a:prstGeom prst="ellipse">
              <a:avLst/>
            </a:prstGeom>
            <a:solidFill>
              <a:schemeClr val="tx2"/>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037" name="Oval 13">
              <a:extLst>
                <a:ext uri="{FF2B5EF4-FFF2-40B4-BE49-F238E27FC236}">
                  <a16:creationId xmlns:a16="http://schemas.microsoft.com/office/drawing/2014/main" id="{D4B88C19-E14A-4680-AE77-9D910C4C2EB6}"/>
                </a:ext>
              </a:extLst>
            </p:cNvPr>
            <p:cNvSpPr>
              <a:spLocks noChangeArrowheads="1"/>
            </p:cNvSpPr>
            <p:nvPr/>
          </p:nvSpPr>
          <p:spPr bwMode="auto">
            <a:xfrm>
              <a:off x="5248" y="1072"/>
              <a:ext cx="79" cy="77"/>
            </a:xfrm>
            <a:prstGeom prst="ellipse">
              <a:avLst/>
            </a:prstGeom>
            <a:solidFill>
              <a:schemeClr val="tx2"/>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038" name="Oval 14">
              <a:extLst>
                <a:ext uri="{FF2B5EF4-FFF2-40B4-BE49-F238E27FC236}">
                  <a16:creationId xmlns:a16="http://schemas.microsoft.com/office/drawing/2014/main" id="{3BC45597-86D6-4EF2-8893-0E885F4DA66B}"/>
                </a:ext>
              </a:extLst>
            </p:cNvPr>
            <p:cNvSpPr>
              <a:spLocks noChangeArrowheads="1"/>
            </p:cNvSpPr>
            <p:nvPr/>
          </p:nvSpPr>
          <p:spPr bwMode="auto">
            <a:xfrm>
              <a:off x="5360" y="1072"/>
              <a:ext cx="76" cy="77"/>
            </a:xfrm>
            <a:prstGeom prst="ellipse">
              <a:avLst/>
            </a:prstGeom>
            <a:solidFill>
              <a:schemeClr val="tx2"/>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039" name="Oval 15">
              <a:extLst>
                <a:ext uri="{FF2B5EF4-FFF2-40B4-BE49-F238E27FC236}">
                  <a16:creationId xmlns:a16="http://schemas.microsoft.com/office/drawing/2014/main" id="{7F2EE4DC-0E1A-49D0-AD8E-C4E6F643334D}"/>
                </a:ext>
              </a:extLst>
            </p:cNvPr>
            <p:cNvSpPr>
              <a:spLocks noChangeArrowheads="1"/>
            </p:cNvSpPr>
            <p:nvPr/>
          </p:nvSpPr>
          <p:spPr bwMode="auto">
            <a:xfrm>
              <a:off x="5472" y="1072"/>
              <a:ext cx="73" cy="77"/>
            </a:xfrm>
            <a:prstGeom prst="ellipse">
              <a:avLst/>
            </a:prstGeom>
            <a:solidFill>
              <a:schemeClr val="accent2"/>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040" name="Oval 16">
              <a:extLst>
                <a:ext uri="{FF2B5EF4-FFF2-40B4-BE49-F238E27FC236}">
                  <a16:creationId xmlns:a16="http://schemas.microsoft.com/office/drawing/2014/main" id="{E8F0F689-17C4-46EC-BB95-BBF1E181F94E}"/>
                </a:ext>
              </a:extLst>
            </p:cNvPr>
            <p:cNvSpPr>
              <a:spLocks noChangeArrowheads="1"/>
            </p:cNvSpPr>
            <p:nvPr/>
          </p:nvSpPr>
          <p:spPr bwMode="auto">
            <a:xfrm>
              <a:off x="5136" y="1184"/>
              <a:ext cx="80" cy="73"/>
            </a:xfrm>
            <a:prstGeom prst="ellipse">
              <a:avLst/>
            </a:prstGeom>
            <a:solidFill>
              <a:schemeClr val="tx2"/>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041" name="Oval 17">
              <a:extLst>
                <a:ext uri="{FF2B5EF4-FFF2-40B4-BE49-F238E27FC236}">
                  <a16:creationId xmlns:a16="http://schemas.microsoft.com/office/drawing/2014/main" id="{CBCBE99B-8397-4D11-BCDC-AF24659364AF}"/>
                </a:ext>
              </a:extLst>
            </p:cNvPr>
            <p:cNvSpPr>
              <a:spLocks noChangeArrowheads="1"/>
            </p:cNvSpPr>
            <p:nvPr/>
          </p:nvSpPr>
          <p:spPr bwMode="auto">
            <a:xfrm>
              <a:off x="5248" y="1184"/>
              <a:ext cx="79" cy="73"/>
            </a:xfrm>
            <a:prstGeom prst="ellipse">
              <a:avLst/>
            </a:prstGeom>
            <a:solidFill>
              <a:schemeClr val="tx2"/>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042" name="Oval 18">
              <a:extLst>
                <a:ext uri="{FF2B5EF4-FFF2-40B4-BE49-F238E27FC236}">
                  <a16:creationId xmlns:a16="http://schemas.microsoft.com/office/drawing/2014/main" id="{B221B1A9-C0FF-4D8A-8328-70BFDFF45F94}"/>
                </a:ext>
              </a:extLst>
            </p:cNvPr>
            <p:cNvSpPr>
              <a:spLocks noChangeArrowheads="1"/>
            </p:cNvSpPr>
            <p:nvPr/>
          </p:nvSpPr>
          <p:spPr bwMode="auto">
            <a:xfrm>
              <a:off x="5360" y="1184"/>
              <a:ext cx="76" cy="73"/>
            </a:xfrm>
            <a:prstGeom prst="ellipse">
              <a:avLst/>
            </a:prstGeom>
            <a:solidFill>
              <a:schemeClr val="accent2"/>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043" name="Oval 19">
              <a:extLst>
                <a:ext uri="{FF2B5EF4-FFF2-40B4-BE49-F238E27FC236}">
                  <a16:creationId xmlns:a16="http://schemas.microsoft.com/office/drawing/2014/main" id="{4EF71908-2482-4E97-90F1-6B95CE710F0E}"/>
                </a:ext>
              </a:extLst>
            </p:cNvPr>
            <p:cNvSpPr>
              <a:spLocks noChangeArrowheads="1"/>
            </p:cNvSpPr>
            <p:nvPr/>
          </p:nvSpPr>
          <p:spPr bwMode="auto">
            <a:xfrm>
              <a:off x="5472" y="1184"/>
              <a:ext cx="73" cy="73"/>
            </a:xfrm>
            <a:prstGeom prst="ellipse">
              <a:avLst/>
            </a:prstGeom>
            <a:solidFill>
              <a:schemeClr val="accent2"/>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044" name="Oval 20">
              <a:extLst>
                <a:ext uri="{FF2B5EF4-FFF2-40B4-BE49-F238E27FC236}">
                  <a16:creationId xmlns:a16="http://schemas.microsoft.com/office/drawing/2014/main" id="{E5B71E07-B386-4383-9521-D0306761B91A}"/>
                </a:ext>
              </a:extLst>
            </p:cNvPr>
            <p:cNvSpPr>
              <a:spLocks noChangeArrowheads="1"/>
            </p:cNvSpPr>
            <p:nvPr/>
          </p:nvSpPr>
          <p:spPr bwMode="auto">
            <a:xfrm>
              <a:off x="5584" y="1184"/>
              <a:ext cx="80" cy="73"/>
            </a:xfrm>
            <a:prstGeom prst="ellipse">
              <a:avLst/>
            </a:prstGeom>
            <a:solidFill>
              <a:schemeClr val="accent1"/>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045" name="Oval 21">
              <a:extLst>
                <a:ext uri="{FF2B5EF4-FFF2-40B4-BE49-F238E27FC236}">
                  <a16:creationId xmlns:a16="http://schemas.microsoft.com/office/drawing/2014/main" id="{F19D882B-E0F0-4D1E-8E33-87315419A2B6}"/>
                </a:ext>
              </a:extLst>
            </p:cNvPr>
            <p:cNvSpPr>
              <a:spLocks noChangeArrowheads="1"/>
            </p:cNvSpPr>
            <p:nvPr/>
          </p:nvSpPr>
          <p:spPr bwMode="auto">
            <a:xfrm>
              <a:off x="5136" y="1296"/>
              <a:ext cx="80" cy="80"/>
            </a:xfrm>
            <a:prstGeom prst="ellipse">
              <a:avLst/>
            </a:prstGeom>
            <a:solidFill>
              <a:schemeClr val="tx2"/>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046" name="Oval 22">
              <a:extLst>
                <a:ext uri="{FF2B5EF4-FFF2-40B4-BE49-F238E27FC236}">
                  <a16:creationId xmlns:a16="http://schemas.microsoft.com/office/drawing/2014/main" id="{B3A84AE2-5CEB-438E-93ED-7B2F3669707C}"/>
                </a:ext>
              </a:extLst>
            </p:cNvPr>
            <p:cNvSpPr>
              <a:spLocks noChangeArrowheads="1"/>
            </p:cNvSpPr>
            <p:nvPr/>
          </p:nvSpPr>
          <p:spPr bwMode="auto">
            <a:xfrm>
              <a:off x="5248" y="1296"/>
              <a:ext cx="79" cy="80"/>
            </a:xfrm>
            <a:prstGeom prst="ellipse">
              <a:avLst/>
            </a:prstGeom>
            <a:solidFill>
              <a:schemeClr val="accent2"/>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047" name="Oval 23">
              <a:extLst>
                <a:ext uri="{FF2B5EF4-FFF2-40B4-BE49-F238E27FC236}">
                  <a16:creationId xmlns:a16="http://schemas.microsoft.com/office/drawing/2014/main" id="{89C311C3-74F8-43CD-97BA-84614FC4908C}"/>
                </a:ext>
              </a:extLst>
            </p:cNvPr>
            <p:cNvSpPr>
              <a:spLocks noChangeArrowheads="1"/>
            </p:cNvSpPr>
            <p:nvPr/>
          </p:nvSpPr>
          <p:spPr bwMode="auto">
            <a:xfrm>
              <a:off x="5360" y="1296"/>
              <a:ext cx="76" cy="80"/>
            </a:xfrm>
            <a:prstGeom prst="ellipse">
              <a:avLst/>
            </a:prstGeom>
            <a:solidFill>
              <a:schemeClr val="accent2"/>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048" name="Oval 24">
              <a:extLst>
                <a:ext uri="{FF2B5EF4-FFF2-40B4-BE49-F238E27FC236}">
                  <a16:creationId xmlns:a16="http://schemas.microsoft.com/office/drawing/2014/main" id="{19762F44-17A1-4385-BEF8-2E492A70FDF4}"/>
                </a:ext>
              </a:extLst>
            </p:cNvPr>
            <p:cNvSpPr>
              <a:spLocks noChangeArrowheads="1"/>
            </p:cNvSpPr>
            <p:nvPr/>
          </p:nvSpPr>
          <p:spPr bwMode="auto">
            <a:xfrm>
              <a:off x="5472" y="1296"/>
              <a:ext cx="73" cy="80"/>
            </a:xfrm>
            <a:prstGeom prst="ellipse">
              <a:avLst/>
            </a:prstGeom>
            <a:solidFill>
              <a:schemeClr val="accent1"/>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049" name="Oval 25">
              <a:extLst>
                <a:ext uri="{FF2B5EF4-FFF2-40B4-BE49-F238E27FC236}">
                  <a16:creationId xmlns:a16="http://schemas.microsoft.com/office/drawing/2014/main" id="{C9B24715-A4B4-43AB-91EE-F4E2E05EC90E}"/>
                </a:ext>
              </a:extLst>
            </p:cNvPr>
            <p:cNvSpPr>
              <a:spLocks noChangeArrowheads="1"/>
            </p:cNvSpPr>
            <p:nvPr/>
          </p:nvSpPr>
          <p:spPr bwMode="auto">
            <a:xfrm>
              <a:off x="5136" y="1408"/>
              <a:ext cx="80" cy="80"/>
            </a:xfrm>
            <a:prstGeom prst="ellipse">
              <a:avLst/>
            </a:prstGeom>
            <a:solidFill>
              <a:schemeClr val="accent2"/>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050" name="Oval 26">
              <a:extLst>
                <a:ext uri="{FF2B5EF4-FFF2-40B4-BE49-F238E27FC236}">
                  <a16:creationId xmlns:a16="http://schemas.microsoft.com/office/drawing/2014/main" id="{CE10DED7-0FDD-49DC-A083-D8EA1C52556A}"/>
                </a:ext>
              </a:extLst>
            </p:cNvPr>
            <p:cNvSpPr>
              <a:spLocks noChangeArrowheads="1"/>
            </p:cNvSpPr>
            <p:nvPr/>
          </p:nvSpPr>
          <p:spPr bwMode="auto">
            <a:xfrm>
              <a:off x="5248" y="1408"/>
              <a:ext cx="79" cy="80"/>
            </a:xfrm>
            <a:prstGeom prst="ellipse">
              <a:avLst/>
            </a:prstGeom>
            <a:solidFill>
              <a:schemeClr val="accent2"/>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051" name="Oval 27">
              <a:extLst>
                <a:ext uri="{FF2B5EF4-FFF2-40B4-BE49-F238E27FC236}">
                  <a16:creationId xmlns:a16="http://schemas.microsoft.com/office/drawing/2014/main" id="{A3EFF0F7-3BAB-486A-B81B-B667181CE5F2}"/>
                </a:ext>
              </a:extLst>
            </p:cNvPr>
            <p:cNvSpPr>
              <a:spLocks noChangeArrowheads="1"/>
            </p:cNvSpPr>
            <p:nvPr/>
          </p:nvSpPr>
          <p:spPr bwMode="auto">
            <a:xfrm>
              <a:off x="5360" y="1408"/>
              <a:ext cx="76" cy="80"/>
            </a:xfrm>
            <a:prstGeom prst="ellipse">
              <a:avLst/>
            </a:prstGeom>
            <a:solidFill>
              <a:schemeClr val="accent1"/>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052" name="Oval 28">
              <a:extLst>
                <a:ext uri="{FF2B5EF4-FFF2-40B4-BE49-F238E27FC236}">
                  <a16:creationId xmlns:a16="http://schemas.microsoft.com/office/drawing/2014/main" id="{77F82EAE-B0EA-459A-B33D-95A12193894F}"/>
                </a:ext>
              </a:extLst>
            </p:cNvPr>
            <p:cNvSpPr>
              <a:spLocks noChangeArrowheads="1"/>
            </p:cNvSpPr>
            <p:nvPr/>
          </p:nvSpPr>
          <p:spPr bwMode="auto">
            <a:xfrm>
              <a:off x="5472" y="1408"/>
              <a:ext cx="73" cy="80"/>
            </a:xfrm>
            <a:prstGeom prst="ellipse">
              <a:avLst/>
            </a:prstGeom>
            <a:solidFill>
              <a:schemeClr val="accent1"/>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053" name="Oval 29">
              <a:extLst>
                <a:ext uri="{FF2B5EF4-FFF2-40B4-BE49-F238E27FC236}">
                  <a16:creationId xmlns:a16="http://schemas.microsoft.com/office/drawing/2014/main" id="{A15902B2-5392-42E5-A48B-359F219F5068}"/>
                </a:ext>
              </a:extLst>
            </p:cNvPr>
            <p:cNvSpPr>
              <a:spLocks noChangeArrowheads="1"/>
            </p:cNvSpPr>
            <p:nvPr/>
          </p:nvSpPr>
          <p:spPr bwMode="auto">
            <a:xfrm>
              <a:off x="5584" y="1408"/>
              <a:ext cx="80" cy="80"/>
            </a:xfrm>
            <a:prstGeom prst="ellipse">
              <a:avLst/>
            </a:prstGeom>
            <a:solidFill>
              <a:schemeClr val="folHlink"/>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054" name="Oval 30">
              <a:extLst>
                <a:ext uri="{FF2B5EF4-FFF2-40B4-BE49-F238E27FC236}">
                  <a16:creationId xmlns:a16="http://schemas.microsoft.com/office/drawing/2014/main" id="{34787AA7-0E10-46FA-A0B9-45A8DF1E7063}"/>
                </a:ext>
              </a:extLst>
            </p:cNvPr>
            <p:cNvSpPr>
              <a:spLocks noChangeArrowheads="1"/>
            </p:cNvSpPr>
            <p:nvPr/>
          </p:nvSpPr>
          <p:spPr bwMode="auto">
            <a:xfrm>
              <a:off x="5136" y="1520"/>
              <a:ext cx="80" cy="79"/>
            </a:xfrm>
            <a:prstGeom prst="ellipse">
              <a:avLst/>
            </a:prstGeom>
            <a:solidFill>
              <a:schemeClr val="accent2"/>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055" name="Oval 31">
              <a:extLst>
                <a:ext uri="{FF2B5EF4-FFF2-40B4-BE49-F238E27FC236}">
                  <a16:creationId xmlns:a16="http://schemas.microsoft.com/office/drawing/2014/main" id="{0BE57ABC-4598-4D40-88D9-1D99812916CB}"/>
                </a:ext>
              </a:extLst>
            </p:cNvPr>
            <p:cNvSpPr>
              <a:spLocks noChangeArrowheads="1"/>
            </p:cNvSpPr>
            <p:nvPr/>
          </p:nvSpPr>
          <p:spPr bwMode="auto">
            <a:xfrm>
              <a:off x="5248" y="1520"/>
              <a:ext cx="79" cy="79"/>
            </a:xfrm>
            <a:prstGeom prst="ellipse">
              <a:avLst/>
            </a:prstGeom>
            <a:solidFill>
              <a:schemeClr val="accent1"/>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056" name="Oval 32">
              <a:extLst>
                <a:ext uri="{FF2B5EF4-FFF2-40B4-BE49-F238E27FC236}">
                  <a16:creationId xmlns:a16="http://schemas.microsoft.com/office/drawing/2014/main" id="{BBCE6236-DC5D-406A-BB41-98C6F14FCB3C}"/>
                </a:ext>
              </a:extLst>
            </p:cNvPr>
            <p:cNvSpPr>
              <a:spLocks noChangeArrowheads="1"/>
            </p:cNvSpPr>
            <p:nvPr/>
          </p:nvSpPr>
          <p:spPr bwMode="auto">
            <a:xfrm>
              <a:off x="5360" y="1520"/>
              <a:ext cx="76" cy="79"/>
            </a:xfrm>
            <a:prstGeom prst="ellipse">
              <a:avLst/>
            </a:prstGeom>
            <a:solidFill>
              <a:schemeClr val="accent1"/>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057" name="Oval 33">
              <a:extLst>
                <a:ext uri="{FF2B5EF4-FFF2-40B4-BE49-F238E27FC236}">
                  <a16:creationId xmlns:a16="http://schemas.microsoft.com/office/drawing/2014/main" id="{6E6C42B4-83FC-4C4F-9B8A-BE8B1D3EC224}"/>
                </a:ext>
              </a:extLst>
            </p:cNvPr>
            <p:cNvSpPr>
              <a:spLocks noChangeArrowheads="1"/>
            </p:cNvSpPr>
            <p:nvPr/>
          </p:nvSpPr>
          <p:spPr bwMode="auto">
            <a:xfrm>
              <a:off x="5472" y="1520"/>
              <a:ext cx="73" cy="79"/>
            </a:xfrm>
            <a:prstGeom prst="ellipse">
              <a:avLst/>
            </a:prstGeom>
            <a:solidFill>
              <a:schemeClr val="folHlink"/>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058" name="Oval 34">
              <a:extLst>
                <a:ext uri="{FF2B5EF4-FFF2-40B4-BE49-F238E27FC236}">
                  <a16:creationId xmlns:a16="http://schemas.microsoft.com/office/drawing/2014/main" id="{B5B6A48B-ABF4-4662-9F42-3C78B28C5453}"/>
                </a:ext>
              </a:extLst>
            </p:cNvPr>
            <p:cNvSpPr>
              <a:spLocks noChangeArrowheads="1"/>
            </p:cNvSpPr>
            <p:nvPr/>
          </p:nvSpPr>
          <p:spPr bwMode="auto">
            <a:xfrm>
              <a:off x="5136" y="1632"/>
              <a:ext cx="80" cy="75"/>
            </a:xfrm>
            <a:prstGeom prst="ellipse">
              <a:avLst/>
            </a:prstGeom>
            <a:solidFill>
              <a:schemeClr val="accent1"/>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059" name="Oval 35">
              <a:extLst>
                <a:ext uri="{FF2B5EF4-FFF2-40B4-BE49-F238E27FC236}">
                  <a16:creationId xmlns:a16="http://schemas.microsoft.com/office/drawing/2014/main" id="{26D084EF-6AB8-4704-88A1-097C062089AD}"/>
                </a:ext>
              </a:extLst>
            </p:cNvPr>
            <p:cNvSpPr>
              <a:spLocks noChangeArrowheads="1"/>
            </p:cNvSpPr>
            <p:nvPr/>
          </p:nvSpPr>
          <p:spPr bwMode="auto">
            <a:xfrm>
              <a:off x="5248" y="1632"/>
              <a:ext cx="79" cy="75"/>
            </a:xfrm>
            <a:prstGeom prst="ellipse">
              <a:avLst/>
            </a:prstGeom>
            <a:solidFill>
              <a:schemeClr val="accent1"/>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060" name="Oval 36">
              <a:extLst>
                <a:ext uri="{FF2B5EF4-FFF2-40B4-BE49-F238E27FC236}">
                  <a16:creationId xmlns:a16="http://schemas.microsoft.com/office/drawing/2014/main" id="{7062DCC0-38D0-4A6F-9301-F40661395C29}"/>
                </a:ext>
              </a:extLst>
            </p:cNvPr>
            <p:cNvSpPr>
              <a:spLocks noChangeArrowheads="1"/>
            </p:cNvSpPr>
            <p:nvPr/>
          </p:nvSpPr>
          <p:spPr bwMode="auto">
            <a:xfrm>
              <a:off x="5360" y="1632"/>
              <a:ext cx="76" cy="75"/>
            </a:xfrm>
            <a:prstGeom prst="ellipse">
              <a:avLst/>
            </a:prstGeom>
            <a:solidFill>
              <a:schemeClr val="folHlink"/>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061" name="Oval 37">
              <a:extLst>
                <a:ext uri="{FF2B5EF4-FFF2-40B4-BE49-F238E27FC236}">
                  <a16:creationId xmlns:a16="http://schemas.microsoft.com/office/drawing/2014/main" id="{2A6C754D-5719-45B9-8677-078C128AA792}"/>
                </a:ext>
              </a:extLst>
            </p:cNvPr>
            <p:cNvSpPr>
              <a:spLocks noChangeArrowheads="1"/>
            </p:cNvSpPr>
            <p:nvPr/>
          </p:nvSpPr>
          <p:spPr bwMode="auto">
            <a:xfrm>
              <a:off x="5472" y="1632"/>
              <a:ext cx="73" cy="75"/>
            </a:xfrm>
            <a:prstGeom prst="ellipse">
              <a:avLst/>
            </a:prstGeom>
            <a:solidFill>
              <a:schemeClr val="folHlink"/>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062" name="Oval 38">
              <a:extLst>
                <a:ext uri="{FF2B5EF4-FFF2-40B4-BE49-F238E27FC236}">
                  <a16:creationId xmlns:a16="http://schemas.microsoft.com/office/drawing/2014/main" id="{3BA3A1F7-C3D2-469A-8CC1-43BA3AEC9640}"/>
                </a:ext>
              </a:extLst>
            </p:cNvPr>
            <p:cNvSpPr>
              <a:spLocks noChangeArrowheads="1"/>
            </p:cNvSpPr>
            <p:nvPr/>
          </p:nvSpPr>
          <p:spPr bwMode="auto">
            <a:xfrm>
              <a:off x="5248" y="1744"/>
              <a:ext cx="79" cy="80"/>
            </a:xfrm>
            <a:prstGeom prst="ellipse">
              <a:avLst/>
            </a:prstGeom>
            <a:solidFill>
              <a:schemeClr val="folHlink"/>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sp>
          <p:nvSpPr>
            <p:cNvPr id="1063" name="Oval 39">
              <a:extLst>
                <a:ext uri="{FF2B5EF4-FFF2-40B4-BE49-F238E27FC236}">
                  <a16:creationId xmlns:a16="http://schemas.microsoft.com/office/drawing/2014/main" id="{29E5EB82-2757-4486-B8F7-13E1603A8EE9}"/>
                </a:ext>
              </a:extLst>
            </p:cNvPr>
            <p:cNvSpPr>
              <a:spLocks noChangeArrowheads="1"/>
            </p:cNvSpPr>
            <p:nvPr/>
          </p:nvSpPr>
          <p:spPr bwMode="auto">
            <a:xfrm>
              <a:off x="5472" y="1744"/>
              <a:ext cx="73" cy="80"/>
            </a:xfrm>
            <a:prstGeom prst="ellipse">
              <a:avLst/>
            </a:prstGeom>
            <a:solidFill>
              <a:schemeClr val="folHlink"/>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cs-CZ" altLang="cs-CZ"/>
            </a:p>
          </p:txBody>
        </p:sp>
      </p:grpSp>
    </p:spTree>
  </p:cSld>
  <p:clrMap bg1="lt1" tx1="dk1" bg2="lt2" tx2="dk2" accent1="accent1" accent2="accent2" accent3="accent3" accent4="accent4" accent5="accent5" accent6="accent6" hlink="hlink" folHlink="folHlink"/>
  <p:sldLayoutIdLst>
    <p:sldLayoutId id="2147483923"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 id="2147483921" r:id="rId12"/>
    <p:sldLayoutId id="2147483922" r:id="rId13"/>
  </p:sldLayoutIdLst>
  <p:txStyles>
    <p:title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charset="0"/>
        </a:defRPr>
      </a:lvl2pPr>
      <a:lvl3pPr algn="l" rtl="0" eaLnBrk="0" fontAlgn="base" hangingPunct="0">
        <a:spcBef>
          <a:spcPct val="0"/>
        </a:spcBef>
        <a:spcAft>
          <a:spcPct val="0"/>
        </a:spcAft>
        <a:defRPr sz="3900" b="1">
          <a:solidFill>
            <a:schemeClr val="tx2"/>
          </a:solidFill>
          <a:latin typeface="Arial" charset="0"/>
        </a:defRPr>
      </a:lvl3pPr>
      <a:lvl4pPr algn="l" rtl="0" eaLnBrk="0" fontAlgn="base" hangingPunct="0">
        <a:spcBef>
          <a:spcPct val="0"/>
        </a:spcBef>
        <a:spcAft>
          <a:spcPct val="0"/>
        </a:spcAft>
        <a:defRPr sz="3900" b="1">
          <a:solidFill>
            <a:schemeClr val="tx2"/>
          </a:solidFill>
          <a:latin typeface="Arial" charset="0"/>
        </a:defRPr>
      </a:lvl4pPr>
      <a:lvl5pPr algn="l" rtl="0" eaLnBrk="0" fontAlgn="base" hangingPunct="0">
        <a:spcBef>
          <a:spcPct val="0"/>
        </a:spcBef>
        <a:spcAft>
          <a:spcPct val="0"/>
        </a:spcAft>
        <a:defRPr sz="3900" b="1">
          <a:solidFill>
            <a:schemeClr val="tx2"/>
          </a:solidFill>
          <a:latin typeface="Arial" charset="0"/>
        </a:defRPr>
      </a:lvl5pPr>
      <a:lvl6pPr marL="457200" algn="l" rtl="0" fontAlgn="base">
        <a:spcBef>
          <a:spcPct val="0"/>
        </a:spcBef>
        <a:spcAft>
          <a:spcPct val="0"/>
        </a:spcAft>
        <a:defRPr sz="3900" b="1">
          <a:solidFill>
            <a:schemeClr val="tx2"/>
          </a:solidFill>
          <a:latin typeface="Arial" charset="0"/>
        </a:defRPr>
      </a:lvl6pPr>
      <a:lvl7pPr marL="914400" algn="l" rtl="0" fontAlgn="base">
        <a:spcBef>
          <a:spcPct val="0"/>
        </a:spcBef>
        <a:spcAft>
          <a:spcPct val="0"/>
        </a:spcAft>
        <a:defRPr sz="3900" b="1">
          <a:solidFill>
            <a:schemeClr val="tx2"/>
          </a:solidFill>
          <a:latin typeface="Arial" charset="0"/>
        </a:defRPr>
      </a:lvl7pPr>
      <a:lvl8pPr marL="1371600" algn="l" rtl="0" fontAlgn="base">
        <a:spcBef>
          <a:spcPct val="0"/>
        </a:spcBef>
        <a:spcAft>
          <a:spcPct val="0"/>
        </a:spcAft>
        <a:defRPr sz="3900" b="1">
          <a:solidFill>
            <a:schemeClr val="tx2"/>
          </a:solidFill>
          <a:latin typeface="Arial" charset="0"/>
        </a:defRPr>
      </a:lvl8pPr>
      <a:lvl9pPr marL="1828800" algn="l" rtl="0" fontAlgn="base">
        <a:spcBef>
          <a:spcPct val="0"/>
        </a:spcBef>
        <a:spcAft>
          <a:spcPct val="0"/>
        </a:spcAft>
        <a:defRPr sz="3900" b="1">
          <a:solidFill>
            <a:schemeClr val="tx2"/>
          </a:solidFill>
          <a:latin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www.youtube.com/watch?v=DEsZcUON9bU" TargetMode="External"/><Relationship Id="rId2" Type="http://schemas.openxmlformats.org/officeDocument/2006/relationships/hyperlink" Target="http://www.youtube.com/watch?v=C-qUlkoOYU0" TargetMode="External"/><Relationship Id="rId1" Type="http://schemas.openxmlformats.org/officeDocument/2006/relationships/slideLayout" Target="../slideLayouts/slideLayout2.xml"/><Relationship Id="rId6" Type="http://schemas.openxmlformats.org/officeDocument/2006/relationships/hyperlink" Target="http://www.youtube.com/watch?v=Rc0H9ZAIzxA" TargetMode="External"/><Relationship Id="rId5" Type="http://schemas.openxmlformats.org/officeDocument/2006/relationships/hyperlink" Target="http://www.youtube.com/watch?v=Ri6SN-L05iI" TargetMode="External"/><Relationship Id="rId4" Type="http://schemas.openxmlformats.org/officeDocument/2006/relationships/hyperlink" Target="http://www.youtube.com/watch?v=goITcolq-P0"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3.xml"/><Relationship Id="rId4" Type="http://schemas.openxmlformats.org/officeDocument/2006/relationships/image" Target="../media/image32.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hyperlink" Target="http://www.zive.cz/clanky/pitva-netbook-acer-na-soucastky/sc-3-a-151912/default.aspx"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youtube.com/watch?v=xmAX7-aopzk" TargetMode="External"/><Relationship Id="rId2" Type="http://schemas.openxmlformats.org/officeDocument/2006/relationships/hyperlink" Target="https://www.youtube.com/watch?v=FUhCrWoNA2c" TargetMode="External"/><Relationship Id="rId1" Type="http://schemas.openxmlformats.org/officeDocument/2006/relationships/slideLayout" Target="../slideLayouts/slideLayout2.xml"/><Relationship Id="rId5" Type="http://schemas.openxmlformats.org/officeDocument/2006/relationships/hyperlink" Target="https://www.youtube.com/watch?v=-8_h6xziswQ" TargetMode="External"/><Relationship Id="rId4" Type="http://schemas.openxmlformats.org/officeDocument/2006/relationships/hyperlink" Target="https://www.youtube.com/watch?v=L4XemL7t6hg"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hyperlink" Target="https://www.youtube.com/watch?v=X4BxUiqWq8E" TargetMode="External"/><Relationship Id="rId2" Type="http://schemas.openxmlformats.org/officeDocument/2006/relationships/hyperlink" Target="https://www.youtube.com/watch?v=IfHG7bj-CEI"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cs.wikipedia.org/wiki/ARM"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www.youtube.com/watch?v=oPn_adlC1Q0" TargetMode="External"/><Relationship Id="rId2" Type="http://schemas.openxmlformats.org/officeDocument/2006/relationships/hyperlink" Target="https://www.youtube.com/watch?v=tj3GmD2cXHw"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gif"/><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9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www.muj-ipad.cz/jak-pracuje-akcelerometr-video"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automatizace.hw.cz/clanek/2007012601" TargetMode="External"/><Relationship Id="rId2" Type="http://schemas.openxmlformats.org/officeDocument/2006/relationships/hyperlink" Target="http://www.muj-ipad.cz/jak-pracuje-akcelerometr-video"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583932AE-4414-4410-866E-A20317E424EB}"/>
              </a:ext>
            </a:extLst>
          </p:cNvPr>
          <p:cNvSpPr>
            <a:spLocks noGrp="1" noChangeArrowheads="1"/>
          </p:cNvSpPr>
          <p:nvPr>
            <p:ph type="ctrTitle" idx="4294967295"/>
          </p:nvPr>
        </p:nvSpPr>
        <p:spPr>
          <a:xfrm>
            <a:off x="685800" y="2130425"/>
            <a:ext cx="7772400" cy="1470025"/>
          </a:xfrm>
        </p:spPr>
        <p:txBody>
          <a:bodyPr anchor="ctr"/>
          <a:lstStyle/>
          <a:p>
            <a:pPr algn="r" eaLnBrk="1" hangingPunct="1"/>
            <a:r>
              <a:rPr lang="cs-CZ" altLang="cs-CZ" sz="4800"/>
              <a:t>Mobilní hardware</a:t>
            </a:r>
          </a:p>
        </p:txBody>
      </p:sp>
      <p:sp>
        <p:nvSpPr>
          <p:cNvPr id="4099" name="Rectangle 3">
            <a:extLst>
              <a:ext uri="{FF2B5EF4-FFF2-40B4-BE49-F238E27FC236}">
                <a16:creationId xmlns:a16="http://schemas.microsoft.com/office/drawing/2014/main" id="{A73FA9F0-532F-4586-ADB1-C3F18B910453}"/>
              </a:ext>
            </a:extLst>
          </p:cNvPr>
          <p:cNvSpPr>
            <a:spLocks noGrp="1" noChangeArrowheads="1"/>
          </p:cNvSpPr>
          <p:nvPr>
            <p:ph type="subTitle" idx="4294967295"/>
          </p:nvPr>
        </p:nvSpPr>
        <p:spPr>
          <a:xfrm>
            <a:off x="1371600" y="3948113"/>
            <a:ext cx="6400800" cy="1708150"/>
          </a:xfrm>
        </p:spPr>
        <p:txBody>
          <a:bodyPr/>
          <a:lstStyle/>
          <a:p>
            <a:pPr marL="0" indent="0" algn="r" eaLnBrk="1" hangingPunct="1">
              <a:buFont typeface="Wingdings" panose="05000000000000000000" pitchFamily="2" charset="2"/>
              <a:buNone/>
            </a:pPr>
            <a:endParaRPr lang="cs-CZ" altLang="cs-CZ" sz="3200">
              <a:solidFill>
                <a:srgbClr val="89898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31B74000-1817-4DD2-A78D-CF527F1B577B}"/>
              </a:ext>
            </a:extLst>
          </p:cNvPr>
          <p:cNvSpPr>
            <a:spLocks noGrp="1" noChangeArrowheads="1"/>
          </p:cNvSpPr>
          <p:nvPr>
            <p:ph type="title" idx="4294967295"/>
          </p:nvPr>
        </p:nvSpPr>
        <p:spPr/>
        <p:txBody>
          <a:bodyPr anchor="ctr"/>
          <a:lstStyle/>
          <a:p>
            <a:pPr eaLnBrk="1" hangingPunct="1"/>
            <a:r>
              <a:rPr lang="cs-CZ" altLang="cs-CZ"/>
              <a:t>Notebook</a:t>
            </a:r>
          </a:p>
        </p:txBody>
      </p:sp>
      <p:sp>
        <p:nvSpPr>
          <p:cNvPr id="13315" name="Rectangle 3">
            <a:extLst>
              <a:ext uri="{FF2B5EF4-FFF2-40B4-BE49-F238E27FC236}">
                <a16:creationId xmlns:a16="http://schemas.microsoft.com/office/drawing/2014/main" id="{AAA879BC-4842-44E5-8917-A2B062B7DAAE}"/>
              </a:ext>
            </a:extLst>
          </p:cNvPr>
          <p:cNvSpPr>
            <a:spLocks noGrp="1" noChangeArrowheads="1"/>
          </p:cNvSpPr>
          <p:nvPr>
            <p:ph type="body" idx="4294967295"/>
          </p:nvPr>
        </p:nvSpPr>
        <p:spPr>
          <a:xfrm>
            <a:off x="323850" y="1071563"/>
            <a:ext cx="8229600" cy="4410075"/>
          </a:xfrm>
        </p:spPr>
        <p:txBody>
          <a:bodyPr/>
          <a:lstStyle/>
          <a:p>
            <a:pPr eaLnBrk="1" hangingPunct="1">
              <a:lnSpc>
                <a:spcPct val="80000"/>
              </a:lnSpc>
            </a:pPr>
            <a:r>
              <a:rPr lang="cs-CZ" altLang="cs-CZ" sz="1600" b="1"/>
              <a:t>Specifické parametry </a:t>
            </a:r>
          </a:p>
          <a:p>
            <a:pPr eaLnBrk="1" hangingPunct="1">
              <a:lnSpc>
                <a:spcPct val="80000"/>
              </a:lnSpc>
            </a:pPr>
            <a:endParaRPr lang="cs-CZ" altLang="cs-CZ" sz="1600"/>
          </a:p>
          <a:p>
            <a:pPr eaLnBrk="1" hangingPunct="1">
              <a:lnSpc>
                <a:spcPct val="80000"/>
              </a:lnSpc>
            </a:pPr>
            <a:r>
              <a:rPr lang="cs-CZ" altLang="cs-CZ" sz="1600"/>
              <a:t>Speciální výbava</a:t>
            </a:r>
          </a:p>
          <a:p>
            <a:pPr lvl="1" eaLnBrk="1" hangingPunct="1">
              <a:lnSpc>
                <a:spcPct val="80000"/>
              </a:lnSpc>
            </a:pPr>
            <a:r>
              <a:rPr lang="cs-CZ" altLang="cs-CZ" sz="1600"/>
              <a:t>Integrovaná čtečka paměťový karet</a:t>
            </a:r>
          </a:p>
          <a:p>
            <a:pPr lvl="1" eaLnBrk="1" hangingPunct="1">
              <a:lnSpc>
                <a:spcPct val="80000"/>
              </a:lnSpc>
            </a:pPr>
            <a:r>
              <a:rPr lang="cs-CZ" altLang="cs-CZ" sz="1600"/>
              <a:t>GPS modul</a:t>
            </a:r>
          </a:p>
          <a:p>
            <a:pPr lvl="1" eaLnBrk="1" hangingPunct="1">
              <a:lnSpc>
                <a:spcPct val="80000"/>
              </a:lnSpc>
            </a:pPr>
            <a:r>
              <a:rPr lang="cs-CZ" altLang="cs-CZ" sz="1600"/>
              <a:t>Čtečka otisků prstů</a:t>
            </a:r>
          </a:p>
          <a:p>
            <a:pPr lvl="1" eaLnBrk="1" hangingPunct="1">
              <a:lnSpc>
                <a:spcPct val="80000"/>
              </a:lnSpc>
            </a:pPr>
            <a:r>
              <a:rPr lang="cs-CZ" altLang="cs-CZ" sz="1600"/>
              <a:t>Čtečka čipových karet</a:t>
            </a:r>
          </a:p>
          <a:p>
            <a:pPr lvl="1" eaLnBrk="1" hangingPunct="1">
              <a:lnSpc>
                <a:spcPct val="80000"/>
              </a:lnSpc>
            </a:pPr>
            <a:r>
              <a:rPr lang="cs-CZ" altLang="cs-CZ" sz="1600"/>
              <a:t>Optická mechanika (dnes již není u notebooku běžná)</a:t>
            </a:r>
          </a:p>
          <a:p>
            <a:pPr lvl="1" eaLnBrk="1" hangingPunct="1">
              <a:lnSpc>
                <a:spcPct val="80000"/>
              </a:lnSpc>
            </a:pPr>
            <a:r>
              <a:rPr lang="cs-CZ" altLang="cs-CZ" sz="1600"/>
              <a:t>Podsvícení, RGB podsvícení</a:t>
            </a:r>
          </a:p>
          <a:p>
            <a:pPr lvl="1" eaLnBrk="1" hangingPunct="1">
              <a:lnSpc>
                <a:spcPct val="80000"/>
              </a:lnSpc>
            </a:pPr>
            <a:r>
              <a:rPr lang="cs-CZ" altLang="cs-CZ" sz="1600"/>
              <a:t>Security slot (bezpečnostní slot) pro ukotvení (např. Kensington)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69FAD23F-4627-4CFC-838E-A3B9E495A5D3}"/>
              </a:ext>
            </a:extLst>
          </p:cNvPr>
          <p:cNvSpPr>
            <a:spLocks noGrp="1" noChangeArrowheads="1"/>
          </p:cNvSpPr>
          <p:nvPr>
            <p:ph type="title" idx="4294967295"/>
          </p:nvPr>
        </p:nvSpPr>
        <p:spPr/>
        <p:txBody>
          <a:bodyPr anchor="ctr"/>
          <a:lstStyle/>
          <a:p>
            <a:pPr eaLnBrk="1" hangingPunct="1"/>
            <a:r>
              <a:rPr lang="cs-CZ" altLang="cs-CZ"/>
              <a:t>Notebook</a:t>
            </a:r>
          </a:p>
        </p:txBody>
      </p:sp>
      <p:sp>
        <p:nvSpPr>
          <p:cNvPr id="14339" name="Rectangle 3">
            <a:extLst>
              <a:ext uri="{FF2B5EF4-FFF2-40B4-BE49-F238E27FC236}">
                <a16:creationId xmlns:a16="http://schemas.microsoft.com/office/drawing/2014/main" id="{BAD96647-9E9C-4ED3-9079-60C81F3003A4}"/>
              </a:ext>
            </a:extLst>
          </p:cNvPr>
          <p:cNvSpPr>
            <a:spLocks noGrp="1" noChangeArrowheads="1"/>
          </p:cNvSpPr>
          <p:nvPr>
            <p:ph type="body" idx="4294967295"/>
          </p:nvPr>
        </p:nvSpPr>
        <p:spPr>
          <a:xfrm>
            <a:off x="323850" y="1223963"/>
            <a:ext cx="8229600" cy="4410075"/>
          </a:xfrm>
        </p:spPr>
        <p:txBody>
          <a:bodyPr/>
          <a:lstStyle/>
          <a:p>
            <a:pPr eaLnBrk="1" hangingPunct="1">
              <a:lnSpc>
                <a:spcPct val="80000"/>
              </a:lnSpc>
            </a:pPr>
            <a:r>
              <a:rPr lang="cs-CZ" altLang="cs-CZ" sz="1500" b="1" dirty="0"/>
              <a:t>Specifické komponenty </a:t>
            </a:r>
          </a:p>
          <a:p>
            <a:pPr eaLnBrk="1" hangingPunct="1">
              <a:lnSpc>
                <a:spcPct val="80000"/>
              </a:lnSpc>
            </a:pPr>
            <a:endParaRPr lang="cs-CZ" altLang="cs-CZ" sz="1500" dirty="0"/>
          </a:p>
          <a:p>
            <a:pPr eaLnBrk="1" hangingPunct="1"/>
            <a:r>
              <a:rPr lang="cs-CZ" altLang="cs-CZ" sz="1500" b="1" dirty="0"/>
              <a:t>Pevné disky</a:t>
            </a:r>
          </a:p>
          <a:p>
            <a:pPr lvl="1" eaLnBrk="1" hangingPunct="1"/>
            <a:r>
              <a:rPr lang="cs-CZ" altLang="cs-CZ" sz="1300" dirty="0"/>
              <a:t>Menší než v desktop PC – rozměr 2,5“, výška 9mm</a:t>
            </a:r>
          </a:p>
          <a:p>
            <a:pPr lvl="1" eaLnBrk="1" hangingPunct="1"/>
            <a:r>
              <a:rPr lang="cs-CZ" altLang="cs-CZ" sz="1300" dirty="0"/>
              <a:t>Nižší otáčky v kombinaci s menším průměrem plotny zaručují větší odolnost vůči otřesům</a:t>
            </a:r>
          </a:p>
          <a:p>
            <a:pPr lvl="1" eaLnBrk="1" hangingPunct="1"/>
            <a:r>
              <a:rPr lang="cs-CZ" altLang="cs-CZ" sz="1300" dirty="0"/>
              <a:t>Nižší příkon a pomalejší náběh otáček po spuštění (zaručí nižší špičkový proud – aby se to roztočilo při napájení z akumulátoru)</a:t>
            </a:r>
          </a:p>
          <a:p>
            <a:pPr lvl="1" eaLnBrk="1" hangingPunct="1"/>
            <a:r>
              <a:rPr lang="cs-CZ" altLang="cs-CZ" sz="1300" dirty="0"/>
              <a:t>Obvykle nižší kapacita a výkon než desktop</a:t>
            </a:r>
          </a:p>
          <a:p>
            <a:pPr lvl="1" eaLnBrk="1" hangingPunct="1"/>
            <a:r>
              <a:rPr lang="cs-CZ" altLang="cs-CZ" sz="1300" dirty="0"/>
              <a:t>Časté je použití SSD (nulová spotřeba v klidovém stavu, úplná odolnost vůči otřesům)</a:t>
            </a:r>
          </a:p>
          <a:p>
            <a:pPr eaLnBrk="1" hangingPunct="1"/>
            <a:endParaRPr lang="cs-CZ" altLang="cs-CZ" sz="1500" dirty="0"/>
          </a:p>
          <a:p>
            <a:pPr eaLnBrk="1" hangingPunct="1"/>
            <a:r>
              <a:rPr lang="cs-CZ" altLang="cs-CZ" sz="1500" dirty="0"/>
              <a:t>Paměti</a:t>
            </a:r>
          </a:p>
          <a:p>
            <a:pPr lvl="1" eaLnBrk="1" hangingPunct="1"/>
            <a:r>
              <a:rPr lang="cs-CZ" altLang="cs-CZ" sz="1300" dirty="0"/>
              <a:t>Stejný typ (DDR2, DDR3, DDR4), technologie, rychlost i výkon jako paměti používané v desktop PC</a:t>
            </a:r>
          </a:p>
          <a:p>
            <a:pPr lvl="1" eaLnBrk="1" hangingPunct="1"/>
            <a:r>
              <a:rPr lang="cs-CZ" altLang="cs-CZ" sz="1300" dirty="0"/>
              <a:t>Paměťové moduly jsou tedy uvnitř stejné, ale navenek mají jiný tvar a rozložení vývodů </a:t>
            </a:r>
            <a:endParaRPr lang="cs-CZ" altLang="cs-CZ" sz="1300" b="1" dirty="0"/>
          </a:p>
          <a:p>
            <a:pPr lvl="1" eaLnBrk="1" hangingPunct="1"/>
            <a:r>
              <a:rPr lang="cs-CZ" altLang="cs-CZ" sz="1300" b="1" dirty="0"/>
              <a:t>SO-DIMM </a:t>
            </a:r>
            <a:r>
              <a:rPr lang="cs-CZ" altLang="cs-CZ" sz="1300" dirty="0"/>
              <a:t>(</a:t>
            </a:r>
            <a:r>
              <a:rPr lang="cs-CZ" altLang="cs-CZ" sz="1300" dirty="0" err="1"/>
              <a:t>small</a:t>
            </a:r>
            <a:r>
              <a:rPr lang="cs-CZ" altLang="cs-CZ" sz="1300" dirty="0"/>
              <a:t> </a:t>
            </a:r>
            <a:r>
              <a:rPr lang="cs-CZ" altLang="cs-CZ" sz="1300" dirty="0" err="1"/>
              <a:t>outline</a:t>
            </a:r>
            <a:r>
              <a:rPr lang="cs-CZ" altLang="cs-CZ" sz="1300" dirty="0"/>
              <a:t>) mají cca poloviční rozměr a trochu vyšší cenu</a:t>
            </a:r>
          </a:p>
          <a:p>
            <a:pPr eaLnBrk="1" hangingPunct="1"/>
            <a:endParaRPr lang="cs-CZ" altLang="cs-CZ" sz="1500" dirty="0"/>
          </a:p>
          <a:p>
            <a:pPr eaLnBrk="1" hangingPunct="1"/>
            <a:r>
              <a:rPr lang="cs-CZ" altLang="cs-CZ" sz="1500" dirty="0"/>
              <a:t>Mikroprocesor</a:t>
            </a:r>
          </a:p>
          <a:p>
            <a:pPr lvl="1" eaLnBrk="1" hangingPunct="1"/>
            <a:r>
              <a:rPr lang="cs-CZ" altLang="cs-CZ" sz="1300" dirty="0"/>
              <a:t>Používají se úsporné varianty s jednoduchým slotem (např. nelze zasouvat kolmo ve směru základní desky)</a:t>
            </a:r>
          </a:p>
          <a:p>
            <a:pPr lvl="1" eaLnBrk="1" hangingPunct="1"/>
            <a:r>
              <a:rPr lang="cs-CZ" altLang="cs-CZ" sz="1300" dirty="0"/>
              <a:t>Někdy bývá napevno připájen k základní desce (BGA)</a:t>
            </a:r>
          </a:p>
          <a:p>
            <a:pPr lvl="1" eaLnBrk="1" hangingPunct="1"/>
            <a:r>
              <a:rPr lang="cs-CZ" altLang="cs-CZ" sz="1300" dirty="0"/>
              <a:t>Výkon standardních mikroprocesorů je při běžném zatížení podobný jako u desktop počítačů</a:t>
            </a:r>
          </a:p>
          <a:p>
            <a:pPr lvl="1" eaLnBrk="1" hangingPunct="1"/>
            <a:r>
              <a:rPr lang="cs-CZ" altLang="cs-CZ" sz="1300" dirty="0"/>
              <a:t>Pro potřeby vysokého výkonu nejsou notebookové procesory vhodné </a:t>
            </a:r>
          </a:p>
          <a:p>
            <a:pPr lvl="1" eaLnBrk="1" hangingPunct="1"/>
            <a:r>
              <a:rPr lang="cs-CZ" altLang="cs-CZ" sz="1300" dirty="0"/>
              <a:t>V notebooku není dost místa pro chlazení výkonného procesoru</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53751D86-D623-4F31-BA31-9C15C121BFCB}"/>
              </a:ext>
            </a:extLst>
          </p:cNvPr>
          <p:cNvSpPr>
            <a:spLocks noGrp="1" noChangeArrowheads="1"/>
          </p:cNvSpPr>
          <p:nvPr>
            <p:ph type="title"/>
          </p:nvPr>
        </p:nvSpPr>
        <p:spPr/>
        <p:txBody>
          <a:bodyPr/>
          <a:lstStyle/>
          <a:p>
            <a:pPr eaLnBrk="1" hangingPunct="1"/>
            <a:r>
              <a:rPr lang="cs-CZ" altLang="cs-CZ"/>
              <a:t>Notebook</a:t>
            </a:r>
          </a:p>
        </p:txBody>
      </p:sp>
      <p:sp>
        <p:nvSpPr>
          <p:cNvPr id="15363" name="Rectangle 3">
            <a:extLst>
              <a:ext uri="{FF2B5EF4-FFF2-40B4-BE49-F238E27FC236}">
                <a16:creationId xmlns:a16="http://schemas.microsoft.com/office/drawing/2014/main" id="{CBDEDBC4-0476-475A-8D1C-BBB90BAF70E5}"/>
              </a:ext>
            </a:extLst>
          </p:cNvPr>
          <p:cNvSpPr>
            <a:spLocks noGrp="1" noChangeArrowheads="1"/>
          </p:cNvSpPr>
          <p:nvPr>
            <p:ph type="body" idx="1"/>
          </p:nvPr>
        </p:nvSpPr>
        <p:spPr/>
        <p:txBody>
          <a:bodyPr/>
          <a:lstStyle/>
          <a:p>
            <a:pPr eaLnBrk="1" hangingPunct="1"/>
            <a:r>
              <a:rPr lang="cs-CZ" altLang="cs-CZ" sz="2600"/>
              <a:t>Doporučená videa</a:t>
            </a:r>
          </a:p>
          <a:p>
            <a:pPr lvl="1" eaLnBrk="1" hangingPunct="1"/>
            <a:r>
              <a:rPr lang="cs-CZ" altLang="cs-CZ" sz="2200">
                <a:hlinkClick r:id="rId2"/>
              </a:rPr>
              <a:t>https://www.youtube.com/watch?v=MGL047HMxSk</a:t>
            </a:r>
          </a:p>
          <a:p>
            <a:pPr lvl="1" eaLnBrk="1" hangingPunct="1"/>
            <a:r>
              <a:rPr lang="cs-CZ" altLang="cs-CZ" sz="2200">
                <a:hlinkClick r:id="rId2"/>
              </a:rPr>
              <a:t>http://www.youtube.com/watch?v=C-qUlkoOYU0</a:t>
            </a:r>
            <a:endParaRPr lang="cs-CZ" altLang="cs-CZ" sz="2200"/>
          </a:p>
          <a:p>
            <a:pPr lvl="1" eaLnBrk="1" hangingPunct="1"/>
            <a:r>
              <a:rPr lang="cs-CZ" altLang="cs-CZ" sz="2200">
                <a:hlinkClick r:id="rId3"/>
              </a:rPr>
              <a:t>http://www.youtube.com/watch?v=DEsZcUON9bU</a:t>
            </a:r>
            <a:endParaRPr lang="cs-CZ" altLang="cs-CZ" sz="2200"/>
          </a:p>
          <a:p>
            <a:pPr lvl="1" eaLnBrk="1" hangingPunct="1"/>
            <a:r>
              <a:rPr lang="cs-CZ" altLang="cs-CZ" sz="2200">
                <a:hlinkClick r:id="rId4"/>
              </a:rPr>
              <a:t>http://www.youtube.com/watch?v=goITcolq-P0</a:t>
            </a:r>
            <a:endParaRPr lang="cs-CZ" altLang="cs-CZ" sz="2200"/>
          </a:p>
          <a:p>
            <a:pPr lvl="1" eaLnBrk="1" hangingPunct="1"/>
            <a:r>
              <a:rPr lang="cs-CZ" altLang="cs-CZ" sz="2200">
                <a:hlinkClick r:id="rId5"/>
              </a:rPr>
              <a:t>http://www.youtube.com/watch?v=Ri6SN-L05iI</a:t>
            </a:r>
            <a:endParaRPr lang="cs-CZ" altLang="cs-CZ" sz="2200"/>
          </a:p>
          <a:p>
            <a:pPr lvl="1" eaLnBrk="1" hangingPunct="1"/>
            <a:r>
              <a:rPr lang="cs-CZ" altLang="cs-CZ" sz="2200">
                <a:hlinkClick r:id="rId6"/>
              </a:rPr>
              <a:t>http://www.youtube.com/watch?v=Rc0H9ZAIzxA</a:t>
            </a:r>
            <a:endParaRPr lang="cs-CZ" altLang="cs-CZ" sz="2200"/>
          </a:p>
          <a:p>
            <a:pPr lvl="1" eaLnBrk="1" hangingPunct="1"/>
            <a:endParaRPr lang="cs-CZ" altLang="cs-CZ" sz="22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9EDAC04A-5573-4EFE-89F2-3F3E97CAC9B6}"/>
              </a:ext>
            </a:extLst>
          </p:cNvPr>
          <p:cNvSpPr>
            <a:spLocks noGrp="1" noChangeArrowheads="1"/>
          </p:cNvSpPr>
          <p:nvPr>
            <p:ph type="title"/>
          </p:nvPr>
        </p:nvSpPr>
        <p:spPr/>
        <p:txBody>
          <a:bodyPr/>
          <a:lstStyle/>
          <a:p>
            <a:pPr eaLnBrk="1" hangingPunct="1"/>
            <a:r>
              <a:rPr lang="cs-CZ" altLang="cs-CZ"/>
              <a:t>Paměti</a:t>
            </a:r>
          </a:p>
        </p:txBody>
      </p:sp>
      <p:pic>
        <p:nvPicPr>
          <p:cNvPr id="16387" name="Picture 5" descr="File:1GB DDR2 SO-DIMM.png">
            <a:extLst>
              <a:ext uri="{FF2B5EF4-FFF2-40B4-BE49-F238E27FC236}">
                <a16:creationId xmlns:a16="http://schemas.microsoft.com/office/drawing/2014/main" id="{B48D9F93-7D9B-42C5-B2A9-79196720365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611188" y="2060575"/>
            <a:ext cx="4038600" cy="18684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8" descr="File:DDR-SDRAM DIMM.jpg">
            <a:extLst>
              <a:ext uri="{FF2B5EF4-FFF2-40B4-BE49-F238E27FC236}">
                <a16:creationId xmlns:a16="http://schemas.microsoft.com/office/drawing/2014/main" id="{909F59B3-6D8D-4041-818D-37EA331D825F}"/>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11188" y="4149725"/>
            <a:ext cx="6624637" cy="2244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Text Box 10">
            <a:extLst>
              <a:ext uri="{FF2B5EF4-FFF2-40B4-BE49-F238E27FC236}">
                <a16:creationId xmlns:a16="http://schemas.microsoft.com/office/drawing/2014/main" id="{8CC39FE2-CD46-483B-8E4A-2CD10805B1A1}"/>
              </a:ext>
            </a:extLst>
          </p:cNvPr>
          <p:cNvSpPr txBox="1">
            <a:spLocks noChangeArrowheads="1"/>
          </p:cNvSpPr>
          <p:nvPr/>
        </p:nvSpPr>
        <p:spPr bwMode="auto">
          <a:xfrm>
            <a:off x="4787900" y="2708275"/>
            <a:ext cx="1512888"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SzTx/>
              <a:buFontTx/>
              <a:buNone/>
            </a:pPr>
            <a:r>
              <a:rPr lang="cs-CZ" altLang="cs-CZ" sz="1800"/>
              <a:t>SO-DIMM </a:t>
            </a:r>
          </a:p>
          <a:p>
            <a:pPr eaLnBrk="1" hangingPunct="1">
              <a:spcBef>
                <a:spcPct val="50000"/>
              </a:spcBef>
              <a:buClrTx/>
              <a:buSzTx/>
              <a:buFontTx/>
              <a:buNone/>
            </a:pPr>
            <a:r>
              <a:rPr lang="cs-CZ" altLang="cs-CZ" sz="1800"/>
              <a:t>(notebook)</a:t>
            </a:r>
          </a:p>
        </p:txBody>
      </p:sp>
      <p:sp>
        <p:nvSpPr>
          <p:cNvPr id="16390" name="Text Box 11">
            <a:extLst>
              <a:ext uri="{FF2B5EF4-FFF2-40B4-BE49-F238E27FC236}">
                <a16:creationId xmlns:a16="http://schemas.microsoft.com/office/drawing/2014/main" id="{B15450CC-480A-4FBB-93BB-7CC93A954494}"/>
              </a:ext>
            </a:extLst>
          </p:cNvPr>
          <p:cNvSpPr txBox="1">
            <a:spLocks noChangeArrowheads="1"/>
          </p:cNvSpPr>
          <p:nvPr/>
        </p:nvSpPr>
        <p:spPr bwMode="auto">
          <a:xfrm>
            <a:off x="7380288" y="5229225"/>
            <a:ext cx="1512887"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SzTx/>
              <a:buFontTx/>
              <a:buNone/>
            </a:pPr>
            <a:r>
              <a:rPr lang="cs-CZ" altLang="cs-CZ" sz="1800"/>
              <a:t>DIMM</a:t>
            </a:r>
          </a:p>
          <a:p>
            <a:pPr eaLnBrk="1" hangingPunct="1">
              <a:spcBef>
                <a:spcPct val="50000"/>
              </a:spcBef>
              <a:buClrTx/>
              <a:buSzTx/>
              <a:buFontTx/>
              <a:buNone/>
            </a:pPr>
            <a:r>
              <a:rPr lang="cs-CZ" altLang="cs-CZ" sz="1800"/>
              <a:t>(desktop)</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D03EE273-D94D-41FA-9A3B-CD2649954346}"/>
              </a:ext>
            </a:extLst>
          </p:cNvPr>
          <p:cNvSpPr>
            <a:spLocks noGrp="1" noChangeArrowheads="1"/>
          </p:cNvSpPr>
          <p:nvPr>
            <p:ph type="title"/>
          </p:nvPr>
        </p:nvSpPr>
        <p:spPr/>
        <p:txBody>
          <a:bodyPr/>
          <a:lstStyle/>
          <a:p>
            <a:pPr eaLnBrk="1" hangingPunct="1"/>
            <a:r>
              <a:rPr lang="cs-CZ" altLang="cs-CZ"/>
              <a:t>Notebooky</a:t>
            </a:r>
          </a:p>
        </p:txBody>
      </p:sp>
      <p:pic>
        <p:nvPicPr>
          <p:cNvPr id="17411" name="Picture 5" descr="hdd-pevny-disk-harddisk-25-120gb-sata-pro-notebook-laptop">
            <a:extLst>
              <a:ext uri="{FF2B5EF4-FFF2-40B4-BE49-F238E27FC236}">
                <a16:creationId xmlns:a16="http://schemas.microsoft.com/office/drawing/2014/main" id="{31642EB9-DA4F-4420-B607-4A56436C054E}"/>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395288" y="2133600"/>
            <a:ext cx="3455987" cy="34559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412" name="Picture 8" descr="ImgW">
            <a:extLst>
              <a:ext uri="{FF2B5EF4-FFF2-40B4-BE49-F238E27FC236}">
                <a16:creationId xmlns:a16="http://schemas.microsoft.com/office/drawing/2014/main" id="{D6B7CD4B-AD75-471E-BEA9-41C68BF83AC0}"/>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211638" y="1341438"/>
            <a:ext cx="4608512" cy="46085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413" name="Text Box 10">
            <a:extLst>
              <a:ext uri="{FF2B5EF4-FFF2-40B4-BE49-F238E27FC236}">
                <a16:creationId xmlns:a16="http://schemas.microsoft.com/office/drawing/2014/main" id="{029C7823-EEF5-406E-9BF0-52227F9CB640}"/>
              </a:ext>
            </a:extLst>
          </p:cNvPr>
          <p:cNvSpPr txBox="1">
            <a:spLocks noChangeArrowheads="1"/>
          </p:cNvSpPr>
          <p:nvPr/>
        </p:nvSpPr>
        <p:spPr bwMode="auto">
          <a:xfrm>
            <a:off x="611188" y="5589588"/>
            <a:ext cx="2520950" cy="77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SzTx/>
              <a:buFontTx/>
              <a:buNone/>
            </a:pPr>
            <a:r>
              <a:rPr lang="cs-CZ" altLang="cs-CZ" sz="1800"/>
              <a:t>Pevný disk 2,5“</a:t>
            </a:r>
          </a:p>
          <a:p>
            <a:pPr eaLnBrk="1" hangingPunct="1">
              <a:spcBef>
                <a:spcPct val="50000"/>
              </a:spcBef>
              <a:buClrTx/>
              <a:buSzTx/>
              <a:buFontTx/>
              <a:buNone/>
            </a:pPr>
            <a:r>
              <a:rPr lang="cs-CZ" altLang="cs-CZ" sz="1800"/>
              <a:t>(notebook)</a:t>
            </a:r>
          </a:p>
        </p:txBody>
      </p:sp>
      <p:sp>
        <p:nvSpPr>
          <p:cNvPr id="17414" name="Text Box 11">
            <a:extLst>
              <a:ext uri="{FF2B5EF4-FFF2-40B4-BE49-F238E27FC236}">
                <a16:creationId xmlns:a16="http://schemas.microsoft.com/office/drawing/2014/main" id="{515B6E66-4FBD-4EAF-9065-77EB6B146B48}"/>
              </a:ext>
            </a:extLst>
          </p:cNvPr>
          <p:cNvSpPr txBox="1">
            <a:spLocks noChangeArrowheads="1"/>
          </p:cNvSpPr>
          <p:nvPr/>
        </p:nvSpPr>
        <p:spPr bwMode="auto">
          <a:xfrm>
            <a:off x="5076825" y="5734050"/>
            <a:ext cx="2520950"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SzTx/>
              <a:buFontTx/>
              <a:buNone/>
            </a:pPr>
            <a:r>
              <a:rPr lang="cs-CZ" altLang="cs-CZ" sz="1800"/>
              <a:t>Pevný disk 3,5“</a:t>
            </a:r>
          </a:p>
          <a:p>
            <a:pPr eaLnBrk="1" hangingPunct="1">
              <a:spcBef>
                <a:spcPct val="50000"/>
              </a:spcBef>
              <a:buClrTx/>
              <a:buSzTx/>
              <a:buFontTx/>
              <a:buNone/>
            </a:pPr>
            <a:r>
              <a:rPr lang="cs-CZ" altLang="cs-CZ" sz="1800"/>
              <a:t>(desktop)</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CCA97567-14ED-42F5-8C4D-11FF0C25DB11}"/>
              </a:ext>
            </a:extLst>
          </p:cNvPr>
          <p:cNvSpPr>
            <a:spLocks noGrp="1" noChangeArrowheads="1"/>
          </p:cNvSpPr>
          <p:nvPr>
            <p:ph type="title" idx="4294967295"/>
          </p:nvPr>
        </p:nvSpPr>
        <p:spPr/>
        <p:txBody>
          <a:bodyPr anchor="ctr"/>
          <a:lstStyle/>
          <a:p>
            <a:pPr eaLnBrk="1" hangingPunct="1"/>
            <a:r>
              <a:rPr lang="cs-CZ" altLang="cs-CZ"/>
              <a:t>Notebooky - historie</a:t>
            </a:r>
          </a:p>
        </p:txBody>
      </p:sp>
      <p:sp>
        <p:nvSpPr>
          <p:cNvPr id="18435" name="Rectangle 3">
            <a:extLst>
              <a:ext uri="{FF2B5EF4-FFF2-40B4-BE49-F238E27FC236}">
                <a16:creationId xmlns:a16="http://schemas.microsoft.com/office/drawing/2014/main" id="{943643FF-B9F6-4583-A492-5FCE2A4F343C}"/>
              </a:ext>
            </a:extLst>
          </p:cNvPr>
          <p:cNvSpPr>
            <a:spLocks noGrp="1" noChangeArrowheads="1"/>
          </p:cNvSpPr>
          <p:nvPr>
            <p:ph idx="4294967295"/>
          </p:nvPr>
        </p:nvSpPr>
        <p:spPr>
          <a:xfrm>
            <a:off x="457200" y="1719263"/>
            <a:ext cx="8362950" cy="4662487"/>
          </a:xfrm>
        </p:spPr>
        <p:txBody>
          <a:bodyPr/>
          <a:lstStyle/>
          <a:p>
            <a:pPr eaLnBrk="1" hangingPunct="1"/>
            <a:r>
              <a:rPr lang="cs-CZ" altLang="cs-CZ" sz="1300"/>
              <a:t>První notebooky vznikají </a:t>
            </a:r>
            <a:r>
              <a:rPr lang="cs-CZ" altLang="cs-CZ" sz="1300" b="1"/>
              <a:t>v 70. letech </a:t>
            </a:r>
            <a:r>
              <a:rPr lang="cs-CZ" altLang="cs-CZ" sz="1300"/>
              <a:t>ještě před érou osobních počítačů typu PC a jsou postaveny na bázi </a:t>
            </a:r>
            <a:r>
              <a:rPr lang="cs-CZ" altLang="cs-CZ" sz="1300" b="1"/>
              <a:t>osmibitových mikroprocesorů</a:t>
            </a:r>
          </a:p>
          <a:p>
            <a:pPr eaLnBrk="1" hangingPunct="1"/>
            <a:r>
              <a:rPr lang="cs-CZ" altLang="cs-CZ" sz="1300"/>
              <a:t>V dobách vzniku prvních notebooků ještě </a:t>
            </a:r>
            <a:r>
              <a:rPr lang="cs-CZ" altLang="cs-CZ" sz="1300" b="1"/>
              <a:t>neexistovaly kvalitní LCD displeje</a:t>
            </a:r>
            <a:r>
              <a:rPr lang="cs-CZ" altLang="cs-CZ" sz="1300"/>
              <a:t>, k dispozici byly pomalé a nekvalitní pasivní LCD (velmi nízká obnovovací frekvence, špatné barvy, nízké rozlišení, dlouhá odezva)</a:t>
            </a:r>
          </a:p>
          <a:p>
            <a:pPr eaLnBrk="1" hangingPunct="1"/>
            <a:r>
              <a:rPr lang="cs-CZ" altLang="cs-CZ" sz="1300"/>
              <a:t>První komerčně úspěšný přenosný počítač byl </a:t>
            </a:r>
            <a:r>
              <a:rPr lang="cs-CZ" altLang="cs-CZ" sz="1300" b="1"/>
              <a:t>Osborne1</a:t>
            </a:r>
            <a:r>
              <a:rPr lang="cs-CZ" altLang="cs-CZ" sz="1300"/>
              <a:t>  s mikroprocesorem </a:t>
            </a:r>
            <a:r>
              <a:rPr lang="cs-CZ" altLang="cs-CZ" sz="1300" b="1"/>
              <a:t>Z80</a:t>
            </a:r>
            <a:r>
              <a:rPr lang="cs-CZ" altLang="cs-CZ" sz="1300"/>
              <a:t> a </a:t>
            </a:r>
            <a:r>
              <a:rPr lang="cs-CZ" altLang="cs-CZ" sz="1300" b="1"/>
              <a:t>CRT</a:t>
            </a:r>
            <a:r>
              <a:rPr lang="cs-CZ" altLang="cs-CZ" sz="1300"/>
              <a:t> monitorem (celková hmotnost 10,5 kg)</a:t>
            </a:r>
          </a:p>
          <a:p>
            <a:pPr eaLnBrk="1" hangingPunct="1"/>
            <a:r>
              <a:rPr lang="cs-CZ" altLang="cs-CZ" sz="1300"/>
              <a:t>Měl dvě disketové mechaniky, žádný pevný disk</a:t>
            </a:r>
          </a:p>
          <a:p>
            <a:pPr eaLnBrk="1" hangingPunct="1">
              <a:lnSpc>
                <a:spcPct val="90000"/>
              </a:lnSpc>
            </a:pPr>
            <a:endParaRPr lang="cs-CZ" altLang="cs-CZ" sz="1300"/>
          </a:p>
        </p:txBody>
      </p:sp>
      <p:pic>
        <p:nvPicPr>
          <p:cNvPr id="18436" name="Picture 4" descr="600px-Osborne_1_open">
            <a:extLst>
              <a:ext uri="{FF2B5EF4-FFF2-40B4-BE49-F238E27FC236}">
                <a16:creationId xmlns:a16="http://schemas.microsoft.com/office/drawing/2014/main" id="{2CFB4ABA-FBBE-4F23-835C-F6C5F993ED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4538" y="2924175"/>
            <a:ext cx="4032250" cy="403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52891365-5DC2-4988-8045-2F182EC79981}"/>
              </a:ext>
            </a:extLst>
          </p:cNvPr>
          <p:cNvSpPr>
            <a:spLocks noGrp="1" noChangeArrowheads="1"/>
          </p:cNvSpPr>
          <p:nvPr>
            <p:ph type="title" idx="4294967295"/>
          </p:nvPr>
        </p:nvSpPr>
        <p:spPr/>
        <p:txBody>
          <a:bodyPr anchor="ctr"/>
          <a:lstStyle/>
          <a:p>
            <a:pPr eaLnBrk="1" hangingPunct="1"/>
            <a:r>
              <a:rPr lang="cs-CZ" altLang="cs-CZ"/>
              <a:t>Notebooky - historie</a:t>
            </a:r>
          </a:p>
        </p:txBody>
      </p:sp>
      <p:sp>
        <p:nvSpPr>
          <p:cNvPr id="19459" name="Rectangle 3">
            <a:extLst>
              <a:ext uri="{FF2B5EF4-FFF2-40B4-BE49-F238E27FC236}">
                <a16:creationId xmlns:a16="http://schemas.microsoft.com/office/drawing/2014/main" id="{71F624DD-6A04-4445-B549-5605B09FF73A}"/>
              </a:ext>
            </a:extLst>
          </p:cNvPr>
          <p:cNvSpPr>
            <a:spLocks noGrp="1" noChangeArrowheads="1"/>
          </p:cNvSpPr>
          <p:nvPr>
            <p:ph idx="4294967295"/>
          </p:nvPr>
        </p:nvSpPr>
        <p:spPr/>
        <p:txBody>
          <a:bodyPr/>
          <a:lstStyle/>
          <a:p>
            <a:pPr eaLnBrk="1" hangingPunct="1"/>
            <a:r>
              <a:rPr lang="cs-CZ" altLang="cs-CZ" sz="1500"/>
              <a:t>První notebook s </a:t>
            </a:r>
            <a:r>
              <a:rPr lang="cs-CZ" altLang="cs-CZ" sz="1500" b="1"/>
              <a:t>LCD displejem </a:t>
            </a:r>
            <a:r>
              <a:rPr lang="cs-CZ" altLang="cs-CZ" sz="1500"/>
              <a:t>(spíše připomíná displej kalkulačky) byl </a:t>
            </a:r>
            <a:r>
              <a:rPr lang="cs-CZ" altLang="cs-CZ" sz="1500" b="1"/>
              <a:t>EPSON HX-20</a:t>
            </a:r>
          </a:p>
          <a:p>
            <a:pPr eaLnBrk="1" hangingPunct="1"/>
            <a:r>
              <a:rPr lang="cs-CZ" altLang="cs-CZ" sz="1500"/>
              <a:t>Hmotnost 1,6 kg</a:t>
            </a:r>
          </a:p>
          <a:p>
            <a:pPr eaLnBrk="1" hangingPunct="1"/>
            <a:r>
              <a:rPr lang="cs-CZ" altLang="cs-CZ" sz="1500"/>
              <a:t>Integrovaná malá jehličková tiskárna, žádný pevný disk ani disketová mechanika</a:t>
            </a:r>
          </a:p>
          <a:p>
            <a:pPr eaLnBrk="1" hangingPunct="1"/>
            <a:r>
              <a:rPr lang="cs-CZ" altLang="cs-CZ" sz="1500"/>
              <a:t>Je to spíš programovatelná pokladna</a:t>
            </a:r>
          </a:p>
        </p:txBody>
      </p:sp>
      <p:pic>
        <p:nvPicPr>
          <p:cNvPr id="19460" name="Picture 4" descr="Epson-hx-20">
            <a:extLst>
              <a:ext uri="{FF2B5EF4-FFF2-40B4-BE49-F238E27FC236}">
                <a16:creationId xmlns:a16="http://schemas.microsoft.com/office/drawing/2014/main" id="{33594A10-06B4-4C90-A043-8E76A3ABEC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8038" y="3644900"/>
            <a:ext cx="4968875" cy="271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8C4585BC-CC40-49DE-BD61-B8EC1CBE7ADC}"/>
              </a:ext>
            </a:extLst>
          </p:cNvPr>
          <p:cNvSpPr>
            <a:spLocks noGrp="1" noChangeArrowheads="1"/>
          </p:cNvSpPr>
          <p:nvPr>
            <p:ph type="title" idx="4294967295"/>
          </p:nvPr>
        </p:nvSpPr>
        <p:spPr/>
        <p:txBody>
          <a:bodyPr anchor="ctr"/>
          <a:lstStyle/>
          <a:p>
            <a:pPr eaLnBrk="1" hangingPunct="1"/>
            <a:r>
              <a:rPr lang="cs-CZ" altLang="cs-CZ"/>
              <a:t>Notebooky - historie</a:t>
            </a:r>
          </a:p>
        </p:txBody>
      </p:sp>
      <p:sp>
        <p:nvSpPr>
          <p:cNvPr id="20483" name="Rectangle 3">
            <a:extLst>
              <a:ext uri="{FF2B5EF4-FFF2-40B4-BE49-F238E27FC236}">
                <a16:creationId xmlns:a16="http://schemas.microsoft.com/office/drawing/2014/main" id="{D4C3E333-0418-46C0-8690-432DB6031A9A}"/>
              </a:ext>
            </a:extLst>
          </p:cNvPr>
          <p:cNvSpPr>
            <a:spLocks noGrp="1" noChangeArrowheads="1"/>
          </p:cNvSpPr>
          <p:nvPr>
            <p:ph idx="4294967295"/>
          </p:nvPr>
        </p:nvSpPr>
        <p:spPr/>
        <p:txBody>
          <a:bodyPr/>
          <a:lstStyle/>
          <a:p>
            <a:pPr eaLnBrk="1" hangingPunct="1"/>
            <a:r>
              <a:rPr lang="cs-CZ" altLang="cs-CZ" sz="1500" dirty="0"/>
              <a:t>První </a:t>
            </a:r>
            <a:r>
              <a:rPr lang="cs-CZ" altLang="cs-CZ" sz="1500" b="1" dirty="0"/>
              <a:t>notebooky</a:t>
            </a:r>
            <a:r>
              <a:rPr lang="cs-CZ" altLang="cs-CZ" sz="1500" dirty="0"/>
              <a:t> klasického tvaru „flip“ – tzn. s </a:t>
            </a:r>
            <a:r>
              <a:rPr lang="cs-CZ" altLang="cs-CZ" sz="1500" b="1" dirty="0"/>
              <a:t>rozevíracím kloubem </a:t>
            </a:r>
            <a:r>
              <a:rPr lang="cs-CZ" altLang="cs-CZ" sz="1500" dirty="0"/>
              <a:t>se objevují na počátku 80. let</a:t>
            </a:r>
          </a:p>
          <a:p>
            <a:pPr eaLnBrk="1" hangingPunct="1"/>
            <a:r>
              <a:rPr lang="cs-CZ" altLang="cs-CZ" sz="1500" dirty="0"/>
              <a:t>Prvním takovým notebookem s 16b mikroprocesorem 80186 (varianta 8086) byl </a:t>
            </a:r>
            <a:r>
              <a:rPr lang="cs-CZ" altLang="cs-CZ" sz="1500" b="1" dirty="0" err="1"/>
              <a:t>Dulmont</a:t>
            </a:r>
            <a:r>
              <a:rPr lang="cs-CZ" altLang="cs-CZ" sz="1500" b="1" dirty="0"/>
              <a:t> Magnum</a:t>
            </a:r>
          </a:p>
          <a:p>
            <a:pPr eaLnBrk="1" hangingPunct="1"/>
            <a:r>
              <a:rPr lang="cs-CZ" altLang="cs-CZ" sz="1500" dirty="0"/>
              <a:t>Cena 8000</a:t>
            </a:r>
            <a:r>
              <a:rPr lang="en-US" altLang="cs-CZ" sz="1500" dirty="0"/>
              <a:t> $</a:t>
            </a:r>
          </a:p>
          <a:p>
            <a:pPr eaLnBrk="1" hangingPunct="1"/>
            <a:r>
              <a:rPr lang="en-US" altLang="cs-CZ" sz="1500" dirty="0"/>
              <a:t>LCD s </a:t>
            </a:r>
            <a:r>
              <a:rPr lang="en-US" altLang="cs-CZ" sz="1500" dirty="0" err="1"/>
              <a:t>textov</a:t>
            </a:r>
            <a:r>
              <a:rPr lang="cs-CZ" altLang="cs-CZ" sz="1500" dirty="0" err="1"/>
              <a:t>ým</a:t>
            </a:r>
            <a:r>
              <a:rPr lang="cs-CZ" altLang="cs-CZ" sz="1500" dirty="0"/>
              <a:t> režimem 80 znaků x 8 řádků</a:t>
            </a:r>
          </a:p>
          <a:p>
            <a:pPr eaLnBrk="1" hangingPunct="1"/>
            <a:r>
              <a:rPr lang="cs-CZ" altLang="cs-CZ" sz="1500" dirty="0"/>
              <a:t>Neobsahuje pevný disk</a:t>
            </a:r>
          </a:p>
          <a:p>
            <a:pPr eaLnBrk="1" hangingPunct="1"/>
            <a:r>
              <a:rPr lang="cs-CZ" altLang="cs-CZ" sz="1500" dirty="0"/>
              <a:t>OS startuje z diskety (obsahuje mechaniku na floppy disky)</a:t>
            </a:r>
          </a:p>
          <a:p>
            <a:pPr eaLnBrk="1" hangingPunct="1"/>
            <a:r>
              <a:rPr lang="cs-CZ" altLang="cs-CZ" sz="1500" dirty="0"/>
              <a:t>Hmotnost 4,8 kg</a:t>
            </a:r>
          </a:p>
          <a:p>
            <a:pPr eaLnBrk="1" hangingPunct="1"/>
            <a:endParaRPr lang="en-US" altLang="cs-CZ" sz="1500" dirty="0"/>
          </a:p>
          <a:p>
            <a:pPr eaLnBrk="1" hangingPunct="1"/>
            <a:endParaRPr lang="cs-CZ" altLang="cs-CZ" sz="1500" dirty="0"/>
          </a:p>
        </p:txBody>
      </p:sp>
      <p:pic>
        <p:nvPicPr>
          <p:cNvPr id="20484" name="Picture 4" descr="Dulmont_Magnum">
            <a:extLst>
              <a:ext uri="{FF2B5EF4-FFF2-40B4-BE49-F238E27FC236}">
                <a16:creationId xmlns:a16="http://schemas.microsoft.com/office/drawing/2014/main" id="{9E95B238-FE2C-4CF5-9DB3-5058723D48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3933825"/>
            <a:ext cx="30480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60FE87B4-C46A-4CED-8E1C-7E5627B7B6A9}"/>
              </a:ext>
            </a:extLst>
          </p:cNvPr>
          <p:cNvSpPr>
            <a:spLocks noGrp="1" noChangeArrowheads="1"/>
          </p:cNvSpPr>
          <p:nvPr>
            <p:ph type="title" idx="4294967295"/>
          </p:nvPr>
        </p:nvSpPr>
        <p:spPr/>
        <p:txBody>
          <a:bodyPr anchor="ctr"/>
          <a:lstStyle/>
          <a:p>
            <a:pPr eaLnBrk="1" hangingPunct="1"/>
            <a:r>
              <a:rPr lang="cs-CZ" altLang="cs-CZ"/>
              <a:t>Notebooky historie</a:t>
            </a:r>
          </a:p>
        </p:txBody>
      </p:sp>
      <p:sp>
        <p:nvSpPr>
          <p:cNvPr id="21507" name="Rectangle 3">
            <a:extLst>
              <a:ext uri="{FF2B5EF4-FFF2-40B4-BE49-F238E27FC236}">
                <a16:creationId xmlns:a16="http://schemas.microsoft.com/office/drawing/2014/main" id="{D0FAC244-9DE4-48E8-9938-AB1FB352E7BA}"/>
              </a:ext>
            </a:extLst>
          </p:cNvPr>
          <p:cNvSpPr>
            <a:spLocks noGrp="1" noChangeArrowheads="1"/>
          </p:cNvSpPr>
          <p:nvPr>
            <p:ph idx="4294967295"/>
          </p:nvPr>
        </p:nvSpPr>
        <p:spPr/>
        <p:txBody>
          <a:bodyPr/>
          <a:lstStyle/>
          <a:p>
            <a:pPr eaLnBrk="1" hangingPunct="1"/>
            <a:r>
              <a:rPr lang="cs-CZ" altLang="cs-CZ" sz="1500" b="1"/>
              <a:t>Grid compass </a:t>
            </a:r>
            <a:r>
              <a:rPr lang="cs-CZ" altLang="cs-CZ" sz="1500"/>
              <a:t>je notebook s mikroprocesorem i8086 a elektroluminiscenčním displejem</a:t>
            </a:r>
          </a:p>
          <a:p>
            <a:pPr eaLnBrk="1" hangingPunct="1"/>
            <a:r>
              <a:rPr lang="cs-CZ" altLang="cs-CZ" sz="1500"/>
              <a:t>Displej 320x 200px  na principu GaAs LED diod, každý bod displeje je samostatná oranžová LED</a:t>
            </a:r>
          </a:p>
          <a:p>
            <a:pPr eaLnBrk="1" hangingPunct="1"/>
            <a:r>
              <a:rPr lang="cs-CZ" altLang="cs-CZ" sz="1500"/>
              <a:t>Hmotnost 5 kg</a:t>
            </a:r>
          </a:p>
          <a:p>
            <a:pPr eaLnBrk="1" hangingPunct="1"/>
            <a:r>
              <a:rPr lang="cs-CZ" altLang="cs-CZ" sz="1500"/>
              <a:t>Cena 10000</a:t>
            </a:r>
            <a:r>
              <a:rPr lang="en-US" altLang="cs-CZ" sz="1500"/>
              <a:t>$</a:t>
            </a:r>
            <a:endParaRPr lang="cs-CZ" altLang="cs-CZ" sz="1500"/>
          </a:p>
          <a:p>
            <a:pPr eaLnBrk="1" hangingPunct="1"/>
            <a:r>
              <a:rPr lang="cs-CZ" altLang="cs-CZ" sz="1500"/>
              <a:t>NASA s ním vybavuje posádky raketoplánů</a:t>
            </a:r>
          </a:p>
          <a:p>
            <a:pPr eaLnBrk="1" hangingPunct="1"/>
            <a:r>
              <a:rPr lang="cs-CZ" altLang="cs-CZ" sz="1500"/>
              <a:t>Neobsahuje pevný disk ani disketovou mechaniku – nutno připojit externě přes paralelní port</a:t>
            </a:r>
          </a:p>
          <a:p>
            <a:pPr eaLnBrk="1" hangingPunct="1"/>
            <a:endParaRPr lang="cs-CZ" altLang="cs-CZ" sz="1500"/>
          </a:p>
        </p:txBody>
      </p:sp>
      <p:pic>
        <p:nvPicPr>
          <p:cNvPr id="21508" name="Picture 5" descr="ANd9GcRHz5ImfNAE0-z_BdIwvIeaes353jX8i98lU5jmI-BDdtkt-7yVXQ">
            <a:extLst>
              <a:ext uri="{FF2B5EF4-FFF2-40B4-BE49-F238E27FC236}">
                <a16:creationId xmlns:a16="http://schemas.microsoft.com/office/drawing/2014/main" id="{FDE112D4-B77F-4308-AB42-3D2018569B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9338" y="3925888"/>
            <a:ext cx="3887787" cy="263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109FBF45-CB41-43D6-9CF2-93D29BA9633D}"/>
              </a:ext>
            </a:extLst>
          </p:cNvPr>
          <p:cNvSpPr>
            <a:spLocks noGrp="1" noChangeArrowheads="1"/>
          </p:cNvSpPr>
          <p:nvPr>
            <p:ph type="title" idx="4294967295"/>
          </p:nvPr>
        </p:nvSpPr>
        <p:spPr/>
        <p:txBody>
          <a:bodyPr anchor="ctr"/>
          <a:lstStyle/>
          <a:p>
            <a:pPr eaLnBrk="1" hangingPunct="1"/>
            <a:r>
              <a:rPr lang="en-US" altLang="cs-CZ"/>
              <a:t>Notebooky - historie</a:t>
            </a:r>
            <a:endParaRPr lang="cs-CZ" altLang="cs-CZ"/>
          </a:p>
        </p:txBody>
      </p:sp>
      <p:sp>
        <p:nvSpPr>
          <p:cNvPr id="22531" name="Rectangle 3">
            <a:extLst>
              <a:ext uri="{FF2B5EF4-FFF2-40B4-BE49-F238E27FC236}">
                <a16:creationId xmlns:a16="http://schemas.microsoft.com/office/drawing/2014/main" id="{880CCF06-B66F-4597-963A-ED11526DD3F4}"/>
              </a:ext>
            </a:extLst>
          </p:cNvPr>
          <p:cNvSpPr>
            <a:spLocks noGrp="1" noChangeArrowheads="1"/>
          </p:cNvSpPr>
          <p:nvPr>
            <p:ph idx="4294967295"/>
          </p:nvPr>
        </p:nvSpPr>
        <p:spPr/>
        <p:txBody>
          <a:bodyPr/>
          <a:lstStyle/>
          <a:p>
            <a:pPr eaLnBrk="1" hangingPunct="1">
              <a:lnSpc>
                <a:spcPct val="90000"/>
              </a:lnSpc>
            </a:pPr>
            <a:r>
              <a:rPr lang="en-US" altLang="cs-CZ" sz="1500" b="1"/>
              <a:t>Gavilan SC </a:t>
            </a:r>
            <a:r>
              <a:rPr lang="cs-CZ" altLang="cs-CZ" sz="1500"/>
              <a:t>z roku 1983 </a:t>
            </a:r>
            <a:r>
              <a:rPr lang="en-US" altLang="cs-CZ" sz="1500"/>
              <a:t>obsahuje pouze osmibitov</a:t>
            </a:r>
            <a:r>
              <a:rPr lang="cs-CZ" altLang="cs-CZ" sz="1500"/>
              <a:t>ý mikroprocesor 8088</a:t>
            </a:r>
          </a:p>
          <a:p>
            <a:pPr eaLnBrk="1" hangingPunct="1">
              <a:lnSpc>
                <a:spcPct val="90000"/>
              </a:lnSpc>
            </a:pPr>
            <a:r>
              <a:rPr lang="cs-CZ" altLang="cs-CZ" sz="1500"/>
              <a:t>Poprvé zde výrobce používá označení </a:t>
            </a:r>
            <a:r>
              <a:rPr lang="cs-CZ" altLang="cs-CZ" sz="1500" b="1"/>
              <a:t>„laptop“ </a:t>
            </a:r>
          </a:p>
          <a:p>
            <a:pPr eaLnBrk="1" hangingPunct="1">
              <a:lnSpc>
                <a:spcPct val="90000"/>
              </a:lnSpc>
            </a:pPr>
            <a:r>
              <a:rPr lang="cs-CZ" altLang="cs-CZ" sz="1500"/>
              <a:t>Monochromatický </a:t>
            </a:r>
            <a:r>
              <a:rPr lang="cs-CZ" altLang="cs-CZ" sz="1500" b="1"/>
              <a:t>LCD displej </a:t>
            </a:r>
            <a:r>
              <a:rPr lang="cs-CZ" altLang="cs-CZ" sz="1500"/>
              <a:t>s textovým režimem nebo grafickým 400x64 pixelů</a:t>
            </a:r>
          </a:p>
          <a:p>
            <a:pPr eaLnBrk="1" hangingPunct="1">
              <a:lnSpc>
                <a:spcPct val="90000"/>
              </a:lnSpc>
            </a:pPr>
            <a:r>
              <a:rPr lang="cs-CZ" altLang="cs-CZ" sz="1500"/>
              <a:t>Cena 4000</a:t>
            </a:r>
            <a:r>
              <a:rPr lang="en-US" altLang="cs-CZ" sz="1500"/>
              <a:t> $</a:t>
            </a:r>
          </a:p>
          <a:p>
            <a:pPr eaLnBrk="1" hangingPunct="1">
              <a:lnSpc>
                <a:spcPct val="90000"/>
              </a:lnSpc>
            </a:pPr>
            <a:r>
              <a:rPr lang="en-US" altLang="cs-CZ" sz="1500"/>
              <a:t>Hmotnost 4 kg</a:t>
            </a:r>
          </a:p>
          <a:p>
            <a:pPr eaLnBrk="1" hangingPunct="1">
              <a:lnSpc>
                <a:spcPct val="90000"/>
              </a:lnSpc>
            </a:pPr>
            <a:r>
              <a:rPr lang="en-US" altLang="cs-CZ" sz="1500"/>
              <a:t>Vnit</a:t>
            </a:r>
            <a:r>
              <a:rPr lang="cs-CZ" altLang="cs-CZ" sz="1500"/>
              <a:t>řní NiCd baterie dokáží počítač napájet 9 hodin (nadprůměrné oproti konkurenci)</a:t>
            </a:r>
          </a:p>
          <a:p>
            <a:pPr eaLnBrk="1" hangingPunct="1">
              <a:lnSpc>
                <a:spcPct val="90000"/>
              </a:lnSpc>
            </a:pPr>
            <a:r>
              <a:rPr lang="cs-CZ" altLang="cs-CZ" sz="1500"/>
              <a:t>Poprvé se objevuje touchpad (umístění atypicky nad klávesnicí)</a:t>
            </a:r>
          </a:p>
          <a:p>
            <a:pPr eaLnBrk="1" hangingPunct="1">
              <a:lnSpc>
                <a:spcPct val="90000"/>
              </a:lnSpc>
            </a:pPr>
            <a:r>
              <a:rPr lang="cs-CZ" altLang="cs-CZ" sz="1500"/>
              <a:t>Integrovaná disketová mechanika</a:t>
            </a:r>
          </a:p>
          <a:p>
            <a:pPr eaLnBrk="1" hangingPunct="1">
              <a:lnSpc>
                <a:spcPct val="90000"/>
              </a:lnSpc>
            </a:pPr>
            <a:endParaRPr lang="cs-CZ" altLang="cs-CZ" sz="1500"/>
          </a:p>
        </p:txBody>
      </p:sp>
      <p:pic>
        <p:nvPicPr>
          <p:cNvPr id="22532" name="Picture 4" descr="Gavilan_SC_">
            <a:extLst>
              <a:ext uri="{FF2B5EF4-FFF2-40B4-BE49-F238E27FC236}">
                <a16:creationId xmlns:a16="http://schemas.microsoft.com/office/drawing/2014/main" id="{915D07DE-9778-4B44-AD08-777506D3EE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0800" y="3706813"/>
            <a:ext cx="4249738" cy="287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Přímá spojnice se šipkou 2">
            <a:extLst>
              <a:ext uri="{FF2B5EF4-FFF2-40B4-BE49-F238E27FC236}">
                <a16:creationId xmlns:a16="http://schemas.microsoft.com/office/drawing/2014/main" id="{C262CEC5-AA93-4217-91A2-46F77A499A6F}"/>
              </a:ext>
            </a:extLst>
          </p:cNvPr>
          <p:cNvCxnSpPr/>
          <p:nvPr/>
        </p:nvCxnSpPr>
        <p:spPr>
          <a:xfrm>
            <a:off x="2843213" y="3500438"/>
            <a:ext cx="2736850" cy="1728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Přímá spojnice se šipkou 4">
            <a:extLst>
              <a:ext uri="{FF2B5EF4-FFF2-40B4-BE49-F238E27FC236}">
                <a16:creationId xmlns:a16="http://schemas.microsoft.com/office/drawing/2014/main" id="{2BF59EB0-A819-440B-93A6-770DBA064D99}"/>
              </a:ext>
            </a:extLst>
          </p:cNvPr>
          <p:cNvCxnSpPr/>
          <p:nvPr/>
        </p:nvCxnSpPr>
        <p:spPr>
          <a:xfrm>
            <a:off x="3779838" y="3644900"/>
            <a:ext cx="3744912" cy="15001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4E5EC1D-05D3-4FF3-B7D6-A8169EB0D1D1}"/>
              </a:ext>
            </a:extLst>
          </p:cNvPr>
          <p:cNvSpPr>
            <a:spLocks noGrp="1" noChangeArrowheads="1"/>
          </p:cNvSpPr>
          <p:nvPr>
            <p:ph type="title" idx="4294967295"/>
          </p:nvPr>
        </p:nvSpPr>
        <p:spPr/>
        <p:txBody>
          <a:bodyPr anchor="ctr"/>
          <a:lstStyle/>
          <a:p>
            <a:pPr eaLnBrk="1" hangingPunct="1"/>
            <a:r>
              <a:rPr lang="cs-CZ" altLang="cs-CZ"/>
              <a:t>Mobilní hardware</a:t>
            </a:r>
          </a:p>
        </p:txBody>
      </p:sp>
      <p:sp>
        <p:nvSpPr>
          <p:cNvPr id="5123" name="Rectangle 3">
            <a:extLst>
              <a:ext uri="{FF2B5EF4-FFF2-40B4-BE49-F238E27FC236}">
                <a16:creationId xmlns:a16="http://schemas.microsoft.com/office/drawing/2014/main" id="{C3A1FBF4-1DD7-41F0-A945-8A6F8E8AF283}"/>
              </a:ext>
            </a:extLst>
          </p:cNvPr>
          <p:cNvSpPr>
            <a:spLocks noGrp="1" noChangeArrowheads="1"/>
          </p:cNvSpPr>
          <p:nvPr>
            <p:ph idx="4294967295"/>
          </p:nvPr>
        </p:nvSpPr>
        <p:spPr>
          <a:xfrm>
            <a:off x="214313" y="1125538"/>
            <a:ext cx="7786687" cy="5251450"/>
          </a:xfrm>
        </p:spPr>
        <p:txBody>
          <a:bodyPr/>
          <a:lstStyle/>
          <a:p>
            <a:pPr eaLnBrk="1" hangingPunct="1"/>
            <a:r>
              <a:rPr lang="cs-CZ" altLang="cs-CZ" sz="1600" b="1"/>
              <a:t>Dávná minulost: </a:t>
            </a:r>
            <a:r>
              <a:rPr lang="cs-CZ" altLang="cs-CZ" sz="1600"/>
              <a:t>Počítače byly stroje ohromných rozměrů a byly nainstalované napevno na jednom místě. Šlo v podstatě o „nemovitosti“. Přemístění počítače na jiné místo bylo nemyslitelné – musel by se celý znovu sestavit </a:t>
            </a:r>
          </a:p>
          <a:p>
            <a:pPr eaLnBrk="1" hangingPunct="1"/>
            <a:r>
              <a:rPr lang="cs-CZ" altLang="cs-CZ" sz="1600" b="1"/>
              <a:t>Okolo roku 1970 </a:t>
            </a:r>
            <a:r>
              <a:rPr lang="cs-CZ" altLang="cs-CZ" sz="1600"/>
              <a:t>vznikají první minipočítače  - počítač se dá přemístit z místa na místo lidskými silami, není pevně spojen s místností, ve které je nainstalován</a:t>
            </a:r>
          </a:p>
          <a:p>
            <a:pPr eaLnBrk="1" hangingPunct="1"/>
            <a:r>
              <a:rPr lang="cs-CZ" altLang="cs-CZ" sz="1600" b="1"/>
              <a:t>Okolo roku 1980 </a:t>
            </a:r>
            <a:r>
              <a:rPr lang="cs-CZ" altLang="cs-CZ" sz="1600"/>
              <a:t>vznikají první mikropočítače – počítače určené do domácnosti, kanceláře, pro běžné lidi. Hmotnost počítače klesá pod 10 kg. Nejde ale o mobilní hardware – ke své funkci potřebuje pevné připojení k elektrické síti.</a:t>
            </a:r>
          </a:p>
          <a:p>
            <a:pPr eaLnBrk="1" hangingPunct="1"/>
            <a:r>
              <a:rPr lang="cs-CZ" altLang="cs-CZ" sz="1600" b="1"/>
              <a:t>Okolo roku 1980 </a:t>
            </a:r>
            <a:r>
              <a:rPr lang="cs-CZ" altLang="cs-CZ" sz="1600"/>
              <a:t>se také objevuje první </a:t>
            </a:r>
            <a:r>
              <a:rPr lang="cs-CZ" altLang="cs-CZ" sz="1600" b="1"/>
              <a:t>mobilní hardware </a:t>
            </a:r>
            <a:r>
              <a:rPr lang="cs-CZ" altLang="cs-CZ" sz="1600"/>
              <a:t>– přenosné počítače, které mohou být napájeny z baterie. Lze s nimi pracovat „v pohybu“. Zatím se jim neříká notebook, ale přenosný počítač</a:t>
            </a:r>
          </a:p>
          <a:p>
            <a:pPr eaLnBrk="1" hangingPunct="1"/>
            <a:r>
              <a:rPr lang="cs-CZ" altLang="cs-CZ" sz="1600" b="1"/>
              <a:t>1990 – 2010 </a:t>
            </a:r>
            <a:r>
              <a:rPr lang="cs-CZ" altLang="cs-CZ" sz="1600"/>
              <a:t>Prvním typem běžného mobilního hardwaru byly </a:t>
            </a:r>
            <a:r>
              <a:rPr lang="cs-CZ" altLang="cs-CZ" sz="1600" b="1"/>
              <a:t>notebooky</a:t>
            </a:r>
            <a:r>
              <a:rPr lang="cs-CZ" altLang="cs-CZ" sz="1600"/>
              <a:t>. Zpočátku byly několikanásobně dražší než běžné počítače, ale jejich cena postupně klesala. Okolo roku 2010 je počet prodávaných notebooků vyšší než počet prodaných stolních počítačů</a:t>
            </a:r>
          </a:p>
          <a:p>
            <a:pPr eaLnBrk="1" hangingPunct="1"/>
            <a:r>
              <a:rPr lang="cs-CZ" altLang="cs-CZ" sz="1600" b="1"/>
              <a:t>Současnost:</a:t>
            </a:r>
            <a:r>
              <a:rPr lang="cs-CZ" altLang="cs-CZ" sz="1600"/>
              <a:t> Většina hardwaru je mobilní. Dominantním typem mobilního hardwaru je chytrý mobilní telefon – označení „telefon“ je už téměř zcestné, protože jde o mobilní počítač s mnoha vstupy a výstupy, který dokáže komunikovat v mnoha různých bezdrátových sítích (WiFi, Bluetooth, Edge…) a mimo jiné umí i v jedné z těchto sítí vykonávat hlasové hovory (což je vlastně jen jedna z jeho mnoha možných funkcí)</a:t>
            </a:r>
          </a:p>
          <a:p>
            <a:pPr eaLnBrk="1" hangingPunct="1"/>
            <a:endParaRPr lang="cs-CZ" altLang="cs-CZ" sz="16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47E2890F-DC85-4967-85D7-F01C5E901F72}"/>
              </a:ext>
            </a:extLst>
          </p:cNvPr>
          <p:cNvSpPr>
            <a:spLocks noGrp="1" noChangeArrowheads="1"/>
          </p:cNvSpPr>
          <p:nvPr>
            <p:ph type="title" idx="4294967295"/>
          </p:nvPr>
        </p:nvSpPr>
        <p:spPr/>
        <p:txBody>
          <a:bodyPr anchor="ctr"/>
          <a:lstStyle/>
          <a:p>
            <a:pPr eaLnBrk="1" hangingPunct="1"/>
            <a:r>
              <a:rPr lang="cs-CZ" altLang="cs-CZ"/>
              <a:t>Notebooky historie</a:t>
            </a:r>
          </a:p>
        </p:txBody>
      </p:sp>
      <p:sp>
        <p:nvSpPr>
          <p:cNvPr id="23555" name="Rectangle 3">
            <a:extLst>
              <a:ext uri="{FF2B5EF4-FFF2-40B4-BE49-F238E27FC236}">
                <a16:creationId xmlns:a16="http://schemas.microsoft.com/office/drawing/2014/main" id="{CE67854E-9822-41BE-9160-04865CE98BD0}"/>
              </a:ext>
            </a:extLst>
          </p:cNvPr>
          <p:cNvSpPr>
            <a:spLocks noGrp="1" noChangeArrowheads="1"/>
          </p:cNvSpPr>
          <p:nvPr>
            <p:ph idx="4294967295"/>
          </p:nvPr>
        </p:nvSpPr>
        <p:spPr>
          <a:xfrm>
            <a:off x="395288" y="1223963"/>
            <a:ext cx="8229600" cy="4410075"/>
          </a:xfrm>
        </p:spPr>
        <p:txBody>
          <a:bodyPr/>
          <a:lstStyle/>
          <a:p>
            <a:pPr eaLnBrk="1" hangingPunct="1"/>
            <a:r>
              <a:rPr lang="cs-CZ" altLang="cs-CZ" sz="1300" b="1"/>
              <a:t>Touchpad</a:t>
            </a:r>
          </a:p>
          <a:p>
            <a:pPr eaLnBrk="1" hangingPunct="1"/>
            <a:r>
              <a:rPr lang="cs-CZ" altLang="cs-CZ" sz="1300"/>
              <a:t>Plocha citlivá na dotek prstu, která nahrazuje myš – snímá polohu dotyku a pohyb prstu</a:t>
            </a:r>
          </a:p>
          <a:p>
            <a:pPr eaLnBrk="1" hangingPunct="1"/>
            <a:r>
              <a:rPr lang="cs-CZ" altLang="cs-CZ" sz="1300"/>
              <a:t>Nejčastěji pracuje na podobném principu jako kapacitní displej</a:t>
            </a:r>
          </a:p>
          <a:p>
            <a:pPr eaLnBrk="1" hangingPunct="1"/>
            <a:r>
              <a:rPr lang="cs-CZ" altLang="cs-CZ" sz="1300"/>
              <a:t>Není citlivý na dotek nevodivých předmětů, nelze ovládat v rukavicích</a:t>
            </a:r>
          </a:p>
          <a:p>
            <a:pPr eaLnBrk="1" hangingPunct="1"/>
            <a:r>
              <a:rPr lang="cs-CZ" altLang="cs-CZ" sz="1300"/>
              <a:t>Problematické je i ovládání zpocenou nebo mokrou rukou</a:t>
            </a:r>
          </a:p>
          <a:p>
            <a:pPr eaLnBrk="1" hangingPunct="1"/>
            <a:r>
              <a:rPr lang="cs-CZ" altLang="cs-CZ" sz="1300"/>
              <a:t>Rozlišení je poměrně nízké (+- 3 mm)</a:t>
            </a:r>
          </a:p>
          <a:p>
            <a:pPr eaLnBrk="1" hangingPunct="1"/>
            <a:r>
              <a:rPr lang="cs-CZ" altLang="cs-CZ" sz="1300"/>
              <a:t>U moderních notebooků je schopen nahradit i levé tlačítko myši a detekovat klepnutí a dvojklik</a:t>
            </a:r>
          </a:p>
          <a:p>
            <a:pPr eaLnBrk="1" hangingPunct="1"/>
            <a:r>
              <a:rPr lang="cs-CZ" altLang="cs-CZ" sz="1300"/>
              <a:t>Starší touchpad má elektrody pouze v rozích a dokáže vyhodnotit pozici dotyku pouze v jednom místě</a:t>
            </a:r>
          </a:p>
          <a:p>
            <a:pPr eaLnBrk="1" hangingPunct="1"/>
            <a:r>
              <a:rPr lang="cs-CZ" altLang="cs-CZ" sz="1300"/>
              <a:t>Moderní touchpad dále umí </a:t>
            </a:r>
            <a:r>
              <a:rPr lang="cs-CZ" altLang="cs-CZ" sz="1300" b="1"/>
              <a:t>Multi-touch</a:t>
            </a:r>
            <a:r>
              <a:rPr lang="cs-CZ" altLang="cs-CZ" sz="1300"/>
              <a:t> – schopnost detekovat dotek na více různých místech – vyžaduje pak větší počet elektrod rozložených po celé ploše, které detekují výměnu náboje mezi touchpadem a lidským tělem </a:t>
            </a:r>
          </a:p>
        </p:txBody>
      </p:sp>
      <p:pic>
        <p:nvPicPr>
          <p:cNvPr id="23556" name="Picture 4" descr="800px-Compaq_touch_pad">
            <a:extLst>
              <a:ext uri="{FF2B5EF4-FFF2-40B4-BE49-F238E27FC236}">
                <a16:creationId xmlns:a16="http://schemas.microsoft.com/office/drawing/2014/main" id="{92FA3B51-361B-4FF1-8DF6-5B44C5A088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313" y="4149725"/>
            <a:ext cx="3382962" cy="253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C0F2FCC0-32C4-4BE2-8A05-A76B14B8CBB2}"/>
              </a:ext>
            </a:extLst>
          </p:cNvPr>
          <p:cNvSpPr>
            <a:spLocks noGrp="1" noChangeArrowheads="1"/>
          </p:cNvSpPr>
          <p:nvPr>
            <p:ph type="title" idx="4294967295"/>
          </p:nvPr>
        </p:nvSpPr>
        <p:spPr/>
        <p:txBody>
          <a:bodyPr anchor="ctr"/>
          <a:lstStyle/>
          <a:p>
            <a:pPr eaLnBrk="1" hangingPunct="1"/>
            <a:r>
              <a:rPr lang="cs-CZ" altLang="cs-CZ"/>
              <a:t>Notebooky</a:t>
            </a:r>
          </a:p>
        </p:txBody>
      </p:sp>
      <p:sp>
        <p:nvSpPr>
          <p:cNvPr id="24579" name="Rectangle 3">
            <a:extLst>
              <a:ext uri="{FF2B5EF4-FFF2-40B4-BE49-F238E27FC236}">
                <a16:creationId xmlns:a16="http://schemas.microsoft.com/office/drawing/2014/main" id="{893DA0CA-A346-41D1-9497-171EEF63A276}"/>
              </a:ext>
            </a:extLst>
          </p:cNvPr>
          <p:cNvSpPr>
            <a:spLocks noGrp="1" noChangeArrowheads="1"/>
          </p:cNvSpPr>
          <p:nvPr>
            <p:ph idx="4294967295"/>
          </p:nvPr>
        </p:nvSpPr>
        <p:spPr/>
        <p:txBody>
          <a:bodyPr/>
          <a:lstStyle/>
          <a:p>
            <a:pPr eaLnBrk="1" hangingPunct="1"/>
            <a:r>
              <a:rPr lang="cs-CZ" altLang="cs-CZ" sz="1500" b="1" dirty="0"/>
              <a:t>Trackpoint</a:t>
            </a:r>
            <a:r>
              <a:rPr lang="cs-CZ" altLang="cs-CZ" sz="1500" dirty="0"/>
              <a:t> nebo </a:t>
            </a:r>
            <a:r>
              <a:rPr lang="cs-CZ" altLang="cs-CZ" sz="1500" b="1" dirty="0" err="1"/>
              <a:t>pointing</a:t>
            </a:r>
            <a:r>
              <a:rPr lang="cs-CZ" altLang="cs-CZ" sz="1500" b="1" dirty="0"/>
              <a:t> </a:t>
            </a:r>
            <a:r>
              <a:rPr lang="cs-CZ" altLang="cs-CZ" sz="1500" b="1" dirty="0" err="1"/>
              <a:t>stick</a:t>
            </a:r>
            <a:endParaRPr lang="cs-CZ" altLang="cs-CZ" sz="1500" b="1" dirty="0"/>
          </a:p>
          <a:p>
            <a:pPr eaLnBrk="1" hangingPunct="1"/>
            <a:r>
              <a:rPr lang="cs-CZ" altLang="cs-CZ" sz="1500" dirty="0"/>
              <a:t>je to miniaturní joystick umístění v prostoru klávesnice, který nahrazuje myš</a:t>
            </a:r>
          </a:p>
          <a:p>
            <a:pPr eaLnBrk="1" hangingPunct="1"/>
            <a:r>
              <a:rPr lang="cs-CZ" altLang="cs-CZ" sz="1500" dirty="0"/>
              <a:t>Nakloněním trackpoint se bude kurzor myši pohybovat v příslušném směru</a:t>
            </a:r>
          </a:p>
          <a:p>
            <a:pPr eaLnBrk="1" hangingPunct="1"/>
            <a:r>
              <a:rPr lang="cs-CZ" altLang="cs-CZ" sz="1500" dirty="0"/>
              <a:t>Poprvé se objevil počátkem 90. let v noteboocích firmy IBM</a:t>
            </a:r>
          </a:p>
          <a:p>
            <a:pPr eaLnBrk="1" hangingPunct="1"/>
            <a:r>
              <a:rPr lang="cs-CZ" altLang="cs-CZ" sz="1500" dirty="0"/>
              <a:t>Nastavení kurzoru na požadované místo pomocí trackpointu je o něco pomalejší a složitější než pomocí touchpadu</a:t>
            </a:r>
          </a:p>
        </p:txBody>
      </p:sp>
      <p:pic>
        <p:nvPicPr>
          <p:cNvPr id="24580" name="Picture 4" descr="320px-Mouse_pointing_stick">
            <a:extLst>
              <a:ext uri="{FF2B5EF4-FFF2-40B4-BE49-F238E27FC236}">
                <a16:creationId xmlns:a16="http://schemas.microsoft.com/office/drawing/2014/main" id="{CC9FA28C-7605-4318-9E57-DF625881EE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575" y="3429000"/>
            <a:ext cx="4064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E427B276-5944-4B84-9145-080902271D21}"/>
              </a:ext>
            </a:extLst>
          </p:cNvPr>
          <p:cNvSpPr>
            <a:spLocks noGrp="1" noChangeArrowheads="1"/>
          </p:cNvSpPr>
          <p:nvPr>
            <p:ph type="title" idx="4294967295"/>
          </p:nvPr>
        </p:nvSpPr>
        <p:spPr/>
        <p:txBody>
          <a:bodyPr anchor="ctr"/>
          <a:lstStyle/>
          <a:p>
            <a:pPr eaLnBrk="1" hangingPunct="1"/>
            <a:r>
              <a:rPr lang="cs-CZ" altLang="cs-CZ"/>
              <a:t>Notebooky</a:t>
            </a:r>
          </a:p>
        </p:txBody>
      </p:sp>
      <p:sp>
        <p:nvSpPr>
          <p:cNvPr id="25603" name="Rectangle 3">
            <a:extLst>
              <a:ext uri="{FF2B5EF4-FFF2-40B4-BE49-F238E27FC236}">
                <a16:creationId xmlns:a16="http://schemas.microsoft.com/office/drawing/2014/main" id="{EEA5E288-323D-4812-8793-F17713A94E4E}"/>
              </a:ext>
            </a:extLst>
          </p:cNvPr>
          <p:cNvSpPr>
            <a:spLocks noGrp="1" noChangeArrowheads="1"/>
          </p:cNvSpPr>
          <p:nvPr>
            <p:ph idx="4294967295"/>
          </p:nvPr>
        </p:nvSpPr>
        <p:spPr>
          <a:xfrm>
            <a:off x="457200" y="1719263"/>
            <a:ext cx="4043363" cy="4411662"/>
          </a:xfrm>
        </p:spPr>
        <p:txBody>
          <a:bodyPr/>
          <a:lstStyle/>
          <a:p>
            <a:pPr eaLnBrk="1" hangingPunct="1"/>
            <a:r>
              <a:rPr lang="cs-CZ" altLang="cs-CZ" sz="1500" b="1"/>
              <a:t>Trackball</a:t>
            </a:r>
          </a:p>
          <a:p>
            <a:pPr eaLnBrk="1" hangingPunct="1"/>
            <a:r>
              <a:rPr lang="cs-CZ" altLang="cs-CZ" sz="1500"/>
              <a:t>„kuličková myš naruby“</a:t>
            </a:r>
          </a:p>
          <a:p>
            <a:pPr eaLnBrk="1" hangingPunct="1"/>
            <a:r>
              <a:rPr lang="cs-CZ" altLang="cs-CZ" sz="1500"/>
              <a:t>Koule je umístěna vedle klávesnice a pohybem prstů nebo dlaně se otáčí ve zvoleném směru</a:t>
            </a:r>
          </a:p>
          <a:p>
            <a:pPr eaLnBrk="1" hangingPunct="1"/>
            <a:r>
              <a:rPr lang="cs-CZ" altLang="cs-CZ" sz="1500"/>
              <a:t>Ze spodu je pohyb koule převeden na dva kolmé hřídele s ozubenými koly, jejichž otáčení snímá optické čidlo (stejně jako u kuličkové myši)</a:t>
            </a:r>
          </a:p>
          <a:p>
            <a:pPr eaLnBrk="1" hangingPunct="1"/>
            <a:r>
              <a:rPr lang="cs-CZ" altLang="cs-CZ" sz="1500"/>
              <a:t>Poprvé se objevil u notebooků </a:t>
            </a:r>
            <a:r>
              <a:rPr lang="cs-CZ" altLang="cs-CZ" sz="1500" b="1"/>
              <a:t>Apple</a:t>
            </a:r>
          </a:p>
          <a:p>
            <a:pPr eaLnBrk="1" hangingPunct="1"/>
            <a:r>
              <a:rPr lang="cs-CZ" altLang="cs-CZ" sz="1500"/>
              <a:t>V současné době se u notebooků prakticky nepoužívá</a:t>
            </a:r>
          </a:p>
          <a:p>
            <a:pPr eaLnBrk="1" hangingPunct="1"/>
            <a:endParaRPr lang="cs-CZ" altLang="cs-CZ" sz="1500"/>
          </a:p>
        </p:txBody>
      </p:sp>
      <p:pic>
        <p:nvPicPr>
          <p:cNvPr id="25604" name="Picture 4" descr="02_mac25_powerbook100_6501">
            <a:extLst>
              <a:ext uri="{FF2B5EF4-FFF2-40B4-BE49-F238E27FC236}">
                <a16:creationId xmlns:a16="http://schemas.microsoft.com/office/drawing/2014/main" id="{2FBBBA8D-1D43-4EA3-BB40-0468AB60DF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5488" y="1773238"/>
            <a:ext cx="4608512" cy="404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B963A1F3-E327-4250-8F7C-49AE56A45378}"/>
              </a:ext>
            </a:extLst>
          </p:cNvPr>
          <p:cNvSpPr>
            <a:spLocks noGrp="1" noChangeArrowheads="1"/>
          </p:cNvSpPr>
          <p:nvPr>
            <p:ph type="title"/>
          </p:nvPr>
        </p:nvSpPr>
        <p:spPr/>
        <p:txBody>
          <a:bodyPr/>
          <a:lstStyle/>
          <a:p>
            <a:pPr eaLnBrk="1" hangingPunct="1"/>
            <a:r>
              <a:rPr lang="cs-CZ" altLang="cs-CZ"/>
              <a:t>Notebooky</a:t>
            </a:r>
          </a:p>
        </p:txBody>
      </p:sp>
      <p:sp>
        <p:nvSpPr>
          <p:cNvPr id="26627" name="Rectangle 3">
            <a:extLst>
              <a:ext uri="{FF2B5EF4-FFF2-40B4-BE49-F238E27FC236}">
                <a16:creationId xmlns:a16="http://schemas.microsoft.com/office/drawing/2014/main" id="{976A4062-90F9-4C19-A55A-85C54CC94D11}"/>
              </a:ext>
            </a:extLst>
          </p:cNvPr>
          <p:cNvSpPr>
            <a:spLocks noGrp="1" noChangeArrowheads="1"/>
          </p:cNvSpPr>
          <p:nvPr>
            <p:ph type="body" idx="1"/>
          </p:nvPr>
        </p:nvSpPr>
        <p:spPr>
          <a:xfrm>
            <a:off x="457200" y="1600200"/>
            <a:ext cx="5122863" cy="4852988"/>
          </a:xfrm>
        </p:spPr>
        <p:txBody>
          <a:bodyPr/>
          <a:lstStyle/>
          <a:p>
            <a:pPr eaLnBrk="1" hangingPunct="1"/>
            <a:r>
              <a:rPr lang="cs-CZ" altLang="cs-CZ" sz="1300"/>
              <a:t>V roce 1989 firma </a:t>
            </a:r>
            <a:r>
              <a:rPr lang="cs-CZ" altLang="cs-CZ" sz="1300" b="1"/>
              <a:t>Compaq</a:t>
            </a:r>
            <a:r>
              <a:rPr lang="cs-CZ" altLang="cs-CZ" sz="1300"/>
              <a:t> uvádí první notebook s rozlišením displeje </a:t>
            </a:r>
            <a:r>
              <a:rPr lang="cs-CZ" altLang="cs-CZ" sz="1300" b="1"/>
              <a:t>800x600 px</a:t>
            </a:r>
            <a:r>
              <a:rPr lang="cs-CZ" altLang="cs-CZ" sz="1300"/>
              <a:t> (hmotnost 7 kg, mikroprocesor 80286)</a:t>
            </a:r>
          </a:p>
          <a:p>
            <a:pPr eaLnBrk="1" hangingPunct="1"/>
            <a:endParaRPr lang="cs-CZ" altLang="cs-CZ" sz="1300"/>
          </a:p>
          <a:p>
            <a:pPr eaLnBrk="1" hangingPunct="1"/>
            <a:endParaRPr lang="cs-CZ" altLang="cs-CZ" sz="1300"/>
          </a:p>
          <a:p>
            <a:pPr eaLnBrk="1" hangingPunct="1"/>
            <a:r>
              <a:rPr lang="cs-CZ" altLang="cs-CZ" sz="1300"/>
              <a:t>Koncem 80. let se objevují první optimalizované </a:t>
            </a:r>
            <a:r>
              <a:rPr lang="cs-CZ" altLang="cs-CZ" sz="1300" b="1"/>
              <a:t>mikroprocesory</a:t>
            </a:r>
            <a:r>
              <a:rPr lang="cs-CZ" altLang="cs-CZ" sz="1300"/>
              <a:t> pro notebooky</a:t>
            </a:r>
          </a:p>
          <a:p>
            <a:pPr eaLnBrk="1" hangingPunct="1"/>
            <a:r>
              <a:rPr lang="cs-CZ" altLang="cs-CZ" sz="1300"/>
              <a:t>První takovým mikroprocesorem od firmy Intel je </a:t>
            </a:r>
            <a:r>
              <a:rPr lang="cs-CZ" altLang="cs-CZ" sz="1300" b="1"/>
              <a:t>80386SL</a:t>
            </a:r>
            <a:r>
              <a:rPr lang="cs-CZ" altLang="cs-CZ" sz="1300"/>
              <a:t> - první mikroprocesor umožňující </a:t>
            </a:r>
            <a:r>
              <a:rPr lang="cs-CZ" altLang="cs-CZ" sz="1300" i="1"/>
              <a:t>power management</a:t>
            </a:r>
          </a:p>
          <a:p>
            <a:pPr eaLnBrk="1" hangingPunct="1"/>
            <a:r>
              <a:rPr lang="cs-CZ" altLang="cs-CZ" sz="1300"/>
              <a:t>Spotřebu a výkon procesoru lze ovládat</a:t>
            </a:r>
          </a:p>
          <a:p>
            <a:pPr eaLnBrk="1" hangingPunct="1"/>
            <a:r>
              <a:rPr lang="cs-CZ" altLang="cs-CZ" sz="1300"/>
              <a:t>Mikroprocesor funguje stejně jako 80386DX, ale uvnitř je zcela jiný</a:t>
            </a:r>
          </a:p>
          <a:p>
            <a:pPr eaLnBrk="1" hangingPunct="1"/>
            <a:r>
              <a:rPr lang="cs-CZ" altLang="cs-CZ" sz="1300"/>
              <a:t>Obsahuje 3x více tranzistorů (750000) než standardní 80386DX (275000)</a:t>
            </a:r>
          </a:p>
          <a:p>
            <a:pPr eaLnBrk="1" hangingPunct="1"/>
            <a:r>
              <a:rPr lang="cs-CZ" altLang="cs-CZ" sz="1300"/>
              <a:t>Možnosti tohoto procesoru byly vzorem pro pozdější technologie SpeedStep a PowerNow</a:t>
            </a:r>
          </a:p>
          <a:p>
            <a:pPr eaLnBrk="1" hangingPunct="1"/>
            <a:endParaRPr lang="cs-CZ" altLang="cs-CZ" sz="1300"/>
          </a:p>
          <a:p>
            <a:pPr eaLnBrk="1" hangingPunct="1"/>
            <a:r>
              <a:rPr lang="cs-CZ" altLang="cs-CZ" sz="1300"/>
              <a:t>Koncem 80.let se také poprvé objevují notebooky s </a:t>
            </a:r>
            <a:r>
              <a:rPr lang="cs-CZ" altLang="cs-CZ" sz="1300" b="1"/>
              <a:t>pevným diskem</a:t>
            </a:r>
            <a:r>
              <a:rPr lang="cs-CZ" altLang="cs-CZ" sz="1300"/>
              <a:t> (dosud byly vybaveny pouze disketovou mechanikou nebo dokonce i ta se musela připojovat externě)</a:t>
            </a:r>
          </a:p>
          <a:p>
            <a:pPr eaLnBrk="1" hangingPunct="1">
              <a:lnSpc>
                <a:spcPct val="80000"/>
              </a:lnSpc>
            </a:pPr>
            <a:endParaRPr lang="cs-CZ" altLang="cs-CZ" sz="1300"/>
          </a:p>
        </p:txBody>
      </p:sp>
      <p:pic>
        <p:nvPicPr>
          <p:cNvPr id="26628" name="Picture 4" descr="PRODPIC-2223">
            <a:extLst>
              <a:ext uri="{FF2B5EF4-FFF2-40B4-BE49-F238E27FC236}">
                <a16:creationId xmlns:a16="http://schemas.microsoft.com/office/drawing/2014/main" id="{2165B9D8-2B69-4943-A243-7FA0719A5A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1338" y="1484313"/>
            <a:ext cx="3522662" cy="355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Line 5">
            <a:extLst>
              <a:ext uri="{FF2B5EF4-FFF2-40B4-BE49-F238E27FC236}">
                <a16:creationId xmlns:a16="http://schemas.microsoft.com/office/drawing/2014/main" id="{F914E58B-A4A3-4761-8D27-03FC56114524}"/>
              </a:ext>
            </a:extLst>
          </p:cNvPr>
          <p:cNvSpPr>
            <a:spLocks noChangeShapeType="1"/>
          </p:cNvSpPr>
          <p:nvPr/>
        </p:nvSpPr>
        <p:spPr bwMode="auto">
          <a:xfrm>
            <a:off x="5292725" y="1916113"/>
            <a:ext cx="107950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cs-CZ"/>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6">
            <a:extLst>
              <a:ext uri="{FF2B5EF4-FFF2-40B4-BE49-F238E27FC236}">
                <a16:creationId xmlns:a16="http://schemas.microsoft.com/office/drawing/2014/main" id="{DF355C38-8C9E-44ED-B071-97E5AC04ED14}"/>
              </a:ext>
            </a:extLst>
          </p:cNvPr>
          <p:cNvSpPr>
            <a:spLocks noGrp="1" noChangeArrowheads="1"/>
          </p:cNvSpPr>
          <p:nvPr>
            <p:ph type="title"/>
          </p:nvPr>
        </p:nvSpPr>
        <p:spPr/>
        <p:txBody>
          <a:bodyPr/>
          <a:lstStyle/>
          <a:p>
            <a:pPr eaLnBrk="1" hangingPunct="1"/>
            <a:r>
              <a:rPr lang="cs-CZ" altLang="cs-CZ"/>
              <a:t>Notebooky</a:t>
            </a:r>
          </a:p>
        </p:txBody>
      </p:sp>
      <p:sp>
        <p:nvSpPr>
          <p:cNvPr id="27651" name="Rectangle 3">
            <a:extLst>
              <a:ext uri="{FF2B5EF4-FFF2-40B4-BE49-F238E27FC236}">
                <a16:creationId xmlns:a16="http://schemas.microsoft.com/office/drawing/2014/main" id="{3C8D9426-E4BE-434A-A85D-C99E63D88B69}"/>
              </a:ext>
            </a:extLst>
          </p:cNvPr>
          <p:cNvSpPr>
            <a:spLocks noGrp="1" noChangeArrowheads="1"/>
          </p:cNvSpPr>
          <p:nvPr>
            <p:ph type="body" sz="half" idx="1"/>
          </p:nvPr>
        </p:nvSpPr>
        <p:spPr>
          <a:xfrm>
            <a:off x="457200" y="1719263"/>
            <a:ext cx="8147050" cy="4411662"/>
          </a:xfrm>
        </p:spPr>
        <p:txBody>
          <a:bodyPr/>
          <a:lstStyle/>
          <a:p>
            <a:pPr eaLnBrk="1" hangingPunct="1"/>
            <a:r>
              <a:rPr lang="cs-CZ" altLang="cs-CZ" sz="1400" b="1"/>
              <a:t>NEC Ultralite</a:t>
            </a:r>
            <a:r>
              <a:rPr lang="cs-CZ" altLang="cs-CZ" sz="1400"/>
              <a:t> z roku 1989 byl prvním notebookem, který tvarem a rozměry odpovídá současné podobě notebooků</a:t>
            </a:r>
          </a:p>
          <a:p>
            <a:pPr eaLnBrk="1" hangingPunct="1"/>
            <a:r>
              <a:rPr lang="cs-CZ" altLang="cs-CZ" sz="1400"/>
              <a:t>Rozměr A4, hmotnost  2,2 kg (velmi lehký bez pevného disku a disketové mechaniky)</a:t>
            </a:r>
          </a:p>
          <a:p>
            <a:pPr eaLnBrk="1" hangingPunct="1"/>
            <a:r>
              <a:rPr lang="cs-CZ" altLang="cs-CZ" sz="1400"/>
              <a:t>Zálohovaná paměť NV-RAM 640 kB – při vypnutí se celý obsah RAM zazálohuje do  EEPROM buněk. Po zapnutí počítače lze ihned pokračovat v přerušené práci</a:t>
            </a:r>
          </a:p>
          <a:p>
            <a:pPr eaLnBrk="1" hangingPunct="1"/>
            <a:r>
              <a:rPr lang="cs-CZ" altLang="cs-CZ" sz="1400"/>
              <a:t>Paměť ROM obsahovala bohatou napevno nainstalovanou softwarovou výbavu (např. textový editor, tabulkový kalkulátor, souborový manažer…)</a:t>
            </a:r>
          </a:p>
          <a:p>
            <a:pPr eaLnBrk="1" hangingPunct="1"/>
            <a:r>
              <a:rPr lang="cs-CZ" altLang="cs-CZ" sz="1400"/>
              <a:t>Nedostatkem byl chybějící pevný disk</a:t>
            </a:r>
          </a:p>
          <a:p>
            <a:pPr eaLnBrk="1" hangingPunct="1"/>
            <a:endParaRPr lang="cs-CZ" altLang="cs-CZ" sz="1400"/>
          </a:p>
          <a:p>
            <a:pPr eaLnBrk="1" hangingPunct="1"/>
            <a:endParaRPr lang="cs-CZ" altLang="cs-CZ" sz="2600"/>
          </a:p>
          <a:p>
            <a:pPr eaLnBrk="1" hangingPunct="1"/>
            <a:endParaRPr lang="cs-CZ" altLang="cs-CZ" sz="2600"/>
          </a:p>
        </p:txBody>
      </p:sp>
      <p:pic>
        <p:nvPicPr>
          <p:cNvPr id="27652" name="Picture 5" descr="ANd9GcRLTCaU9hkFVbGs6uvakl0KffwpA1Wb0QDHPqrCWWFmroI5d-cn">
            <a:extLst>
              <a:ext uri="{FF2B5EF4-FFF2-40B4-BE49-F238E27FC236}">
                <a16:creationId xmlns:a16="http://schemas.microsoft.com/office/drawing/2014/main" id="{BCB5BF5B-826B-41F2-B14F-29D65315AADC}"/>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827088" y="3925888"/>
            <a:ext cx="6985000" cy="27924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52A0E2EE-E313-4C76-B615-33C9E5318F0C}"/>
              </a:ext>
            </a:extLst>
          </p:cNvPr>
          <p:cNvSpPr>
            <a:spLocks noGrp="1" noChangeArrowheads="1"/>
          </p:cNvSpPr>
          <p:nvPr>
            <p:ph type="title"/>
          </p:nvPr>
        </p:nvSpPr>
        <p:spPr/>
        <p:txBody>
          <a:bodyPr/>
          <a:lstStyle/>
          <a:p>
            <a:pPr eaLnBrk="1" hangingPunct="1"/>
            <a:r>
              <a:rPr lang="cs-CZ" altLang="cs-CZ"/>
              <a:t>Notebooky</a:t>
            </a:r>
          </a:p>
        </p:txBody>
      </p:sp>
      <p:sp>
        <p:nvSpPr>
          <p:cNvPr id="28675" name="Rectangle 3">
            <a:extLst>
              <a:ext uri="{FF2B5EF4-FFF2-40B4-BE49-F238E27FC236}">
                <a16:creationId xmlns:a16="http://schemas.microsoft.com/office/drawing/2014/main" id="{5ED34E32-1DE6-4D6D-A83C-5893DD4FE5A1}"/>
              </a:ext>
            </a:extLst>
          </p:cNvPr>
          <p:cNvSpPr>
            <a:spLocks noGrp="1" noChangeArrowheads="1"/>
          </p:cNvSpPr>
          <p:nvPr>
            <p:ph type="body" sz="half" idx="1"/>
          </p:nvPr>
        </p:nvSpPr>
        <p:spPr/>
        <p:txBody>
          <a:bodyPr/>
          <a:lstStyle/>
          <a:p>
            <a:pPr eaLnBrk="1" hangingPunct="1"/>
            <a:r>
              <a:rPr lang="cs-CZ" altLang="cs-CZ" sz="1600"/>
              <a:t>Na počátku 90. let   zaujímá 40</a:t>
            </a:r>
            <a:r>
              <a:rPr lang="en-US" altLang="cs-CZ" sz="1600"/>
              <a:t>% prodan</a:t>
            </a:r>
            <a:r>
              <a:rPr lang="cs-CZ" altLang="cs-CZ" sz="1600"/>
              <a:t>ých notebooků firma </a:t>
            </a:r>
            <a:r>
              <a:rPr lang="cs-CZ" altLang="cs-CZ" sz="1600" b="1"/>
              <a:t>Apple</a:t>
            </a:r>
            <a:r>
              <a:rPr lang="cs-CZ" altLang="cs-CZ" sz="1600"/>
              <a:t> s řadou </a:t>
            </a:r>
            <a:r>
              <a:rPr lang="cs-CZ" altLang="cs-CZ" sz="1600" b="1"/>
              <a:t>Powerbook</a:t>
            </a:r>
          </a:p>
          <a:p>
            <a:pPr eaLnBrk="1" hangingPunct="1"/>
            <a:r>
              <a:rPr lang="cs-CZ" altLang="cs-CZ" sz="1600"/>
              <a:t>Notebooky jsou standardně vybaveny </a:t>
            </a:r>
            <a:r>
              <a:rPr lang="cs-CZ" altLang="cs-CZ" sz="1600" b="1"/>
              <a:t>trackballem</a:t>
            </a:r>
          </a:p>
          <a:p>
            <a:pPr eaLnBrk="1" hangingPunct="1"/>
            <a:r>
              <a:rPr lang="cs-CZ" altLang="cs-CZ" sz="1600"/>
              <a:t>Předinstalováno je </a:t>
            </a:r>
            <a:r>
              <a:rPr lang="cs-CZ" altLang="cs-CZ" sz="1600" b="1"/>
              <a:t>grafické uživatelské rozhranní</a:t>
            </a:r>
            <a:r>
              <a:rPr lang="cs-CZ" altLang="cs-CZ" sz="1600"/>
              <a:t> s lepším výkonem než tehdejší Windows</a:t>
            </a:r>
          </a:p>
          <a:p>
            <a:pPr eaLnBrk="1" hangingPunct="1"/>
            <a:r>
              <a:rPr lang="cs-CZ" altLang="cs-CZ" sz="1600"/>
              <a:t>Notebooky jsou postaveny na mikroprocesorech </a:t>
            </a:r>
            <a:r>
              <a:rPr lang="cs-CZ" altLang="cs-CZ" sz="1600" b="1"/>
              <a:t>Motorola 68020</a:t>
            </a:r>
            <a:r>
              <a:rPr lang="cs-CZ" altLang="cs-CZ" sz="1600"/>
              <a:t> (nejsou kompatibilní s řadou PC postavenou na x86 procesorech)</a:t>
            </a:r>
          </a:p>
        </p:txBody>
      </p:sp>
      <p:pic>
        <p:nvPicPr>
          <p:cNvPr id="28676" name="Picture 5" descr="File:Powerbook 150.jpg">
            <a:extLst>
              <a:ext uri="{FF2B5EF4-FFF2-40B4-BE49-F238E27FC236}">
                <a16:creationId xmlns:a16="http://schemas.microsoft.com/office/drawing/2014/main" id="{DDB85C93-9F40-47D7-8CBA-7180F09AB2F8}"/>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643438" y="1557338"/>
            <a:ext cx="4038600" cy="38703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A21F6314-9AF4-4F20-A700-9FEE353EDE38}"/>
              </a:ext>
            </a:extLst>
          </p:cNvPr>
          <p:cNvSpPr>
            <a:spLocks noGrp="1" noChangeArrowheads="1"/>
          </p:cNvSpPr>
          <p:nvPr>
            <p:ph type="title"/>
          </p:nvPr>
        </p:nvSpPr>
        <p:spPr/>
        <p:txBody>
          <a:bodyPr/>
          <a:lstStyle/>
          <a:p>
            <a:pPr eaLnBrk="1" hangingPunct="1"/>
            <a:r>
              <a:rPr lang="cs-CZ" altLang="cs-CZ"/>
              <a:t>PCMCIA</a:t>
            </a:r>
          </a:p>
        </p:txBody>
      </p:sp>
      <p:sp>
        <p:nvSpPr>
          <p:cNvPr id="29699" name="Rectangle 3">
            <a:extLst>
              <a:ext uri="{FF2B5EF4-FFF2-40B4-BE49-F238E27FC236}">
                <a16:creationId xmlns:a16="http://schemas.microsoft.com/office/drawing/2014/main" id="{5D20F141-F3EF-4C07-AD20-98D96B7776A8}"/>
              </a:ext>
            </a:extLst>
          </p:cNvPr>
          <p:cNvSpPr>
            <a:spLocks noGrp="1" noChangeArrowheads="1"/>
          </p:cNvSpPr>
          <p:nvPr>
            <p:ph type="body" idx="1"/>
          </p:nvPr>
        </p:nvSpPr>
        <p:spPr/>
        <p:txBody>
          <a:bodyPr/>
          <a:lstStyle/>
          <a:p>
            <a:pPr eaLnBrk="1" hangingPunct="1"/>
            <a:r>
              <a:rPr lang="cs-CZ" altLang="cs-CZ" sz="1500"/>
              <a:t>V devatesátých letech vzniká asociace </a:t>
            </a:r>
            <a:r>
              <a:rPr lang="cs-CZ" altLang="cs-CZ" sz="1500" b="1"/>
              <a:t>PCMCIA</a:t>
            </a:r>
            <a:r>
              <a:rPr lang="cs-CZ" altLang="cs-CZ" sz="1500"/>
              <a:t> (Personal Computer Memory Card International Association )</a:t>
            </a:r>
          </a:p>
          <a:p>
            <a:pPr eaLnBrk="1" hangingPunct="1"/>
            <a:r>
              <a:rPr lang="cs-CZ" altLang="cs-CZ" sz="1500"/>
              <a:t>Výsledkem je slot PCMCIA, kterým jsou vybaveny tehdejší moderní notebooky a který slouží k rozšíření notebooku o doplňující periferní zařízení a komponenty</a:t>
            </a:r>
          </a:p>
          <a:p>
            <a:pPr eaLnBrk="1" hangingPunct="1"/>
            <a:r>
              <a:rPr lang="cs-CZ" altLang="cs-CZ" sz="1500"/>
              <a:t>Dříve bylo možné připojovat k notebooku další zařízení pouze přes sériovou linku nebo paralelní port</a:t>
            </a:r>
          </a:p>
          <a:p>
            <a:pPr eaLnBrk="1" hangingPunct="1"/>
            <a:r>
              <a:rPr lang="cs-CZ" altLang="cs-CZ" sz="1500"/>
              <a:t>Rozhraní podporuje připojování zařízení za běhu počítače a automatickou konfiguraci (Plug and play)</a:t>
            </a:r>
          </a:p>
          <a:p>
            <a:pPr eaLnBrk="1" hangingPunct="1"/>
            <a:r>
              <a:rPr lang="cs-CZ" altLang="cs-CZ" sz="1500"/>
              <a:t>Později se používá označení </a:t>
            </a:r>
            <a:r>
              <a:rPr lang="cs-CZ" altLang="cs-CZ" sz="1500" b="1"/>
              <a:t>PC Card</a:t>
            </a:r>
          </a:p>
          <a:p>
            <a:pPr eaLnBrk="1" hangingPunct="1"/>
            <a:r>
              <a:rPr lang="cs-CZ" altLang="cs-CZ" sz="1500"/>
              <a:t>Zařízení zasunuté do tohoto slotu je částečně </a:t>
            </a:r>
            <a:r>
              <a:rPr lang="cs-CZ" altLang="cs-CZ" sz="1500" b="1"/>
              <a:t>schované uvnitř notebooku </a:t>
            </a:r>
            <a:r>
              <a:rPr lang="cs-CZ" altLang="cs-CZ" sz="1500"/>
              <a:t>– jednalo se např. a ethernetovou síťovou kartu, modem, zvukovou kartu, disketovou mechaniku, televizní kartu, wifi, bluetooth adapter…</a:t>
            </a:r>
          </a:p>
          <a:p>
            <a:pPr eaLnBrk="1" hangingPunct="1"/>
            <a:r>
              <a:rPr lang="cs-CZ" altLang="cs-CZ" sz="1500"/>
              <a:t>Karty mají rozměr 85 x 54 mm, výška je různá</a:t>
            </a:r>
          </a:p>
          <a:p>
            <a:pPr lvl="1" eaLnBrk="1" hangingPunct="1">
              <a:lnSpc>
                <a:spcPct val="80000"/>
              </a:lnSpc>
            </a:pPr>
            <a:r>
              <a:rPr lang="cs-CZ" altLang="cs-CZ" sz="1300"/>
              <a:t>Typ 1 – výška 3,3 mm</a:t>
            </a:r>
          </a:p>
          <a:p>
            <a:pPr lvl="1" eaLnBrk="1" hangingPunct="1">
              <a:lnSpc>
                <a:spcPct val="80000"/>
              </a:lnSpc>
            </a:pPr>
            <a:r>
              <a:rPr lang="cs-CZ" altLang="cs-CZ" sz="1300"/>
              <a:t>Typ 2 – výška 5 mm</a:t>
            </a:r>
          </a:p>
          <a:p>
            <a:pPr lvl="1" eaLnBrk="1" hangingPunct="1">
              <a:lnSpc>
                <a:spcPct val="80000"/>
              </a:lnSpc>
            </a:pPr>
            <a:r>
              <a:rPr lang="cs-CZ" altLang="cs-CZ" sz="1300"/>
              <a:t>Typ 3 – výška 10 mm (určené pro pevné disky)</a:t>
            </a:r>
          </a:p>
          <a:p>
            <a:pPr eaLnBrk="1" hangingPunct="1">
              <a:lnSpc>
                <a:spcPct val="80000"/>
              </a:lnSpc>
            </a:pPr>
            <a:endParaRPr lang="cs-CZ" altLang="cs-CZ" sz="1500"/>
          </a:p>
          <a:p>
            <a:pPr eaLnBrk="1" hangingPunct="1">
              <a:lnSpc>
                <a:spcPct val="80000"/>
              </a:lnSpc>
            </a:pPr>
            <a:endParaRPr lang="cs-CZ" altLang="cs-CZ" sz="1500"/>
          </a:p>
          <a:p>
            <a:pPr eaLnBrk="1" hangingPunct="1">
              <a:lnSpc>
                <a:spcPct val="80000"/>
              </a:lnSpc>
            </a:pPr>
            <a:r>
              <a:rPr lang="cs-CZ" altLang="cs-CZ" sz="1500"/>
              <a:t>Rozhraní se postupným vývojem změnilo na ExpressCard (přechod na sériovou komunikaci, podobné sběrnici PCI-Express)</a:t>
            </a:r>
          </a:p>
          <a:p>
            <a:pPr eaLnBrk="1" hangingPunct="1">
              <a:lnSpc>
                <a:spcPct val="80000"/>
              </a:lnSpc>
              <a:buFont typeface="Wingdings" panose="05000000000000000000" pitchFamily="2" charset="2"/>
              <a:buNone/>
            </a:pPr>
            <a:endParaRPr lang="cs-CZ" altLang="cs-CZ" sz="15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7D3E770B-B8C3-4296-A192-2D44E46F5251}"/>
              </a:ext>
            </a:extLst>
          </p:cNvPr>
          <p:cNvSpPr>
            <a:spLocks noGrp="1" noChangeArrowheads="1"/>
          </p:cNvSpPr>
          <p:nvPr>
            <p:ph type="title"/>
          </p:nvPr>
        </p:nvSpPr>
        <p:spPr/>
        <p:txBody>
          <a:bodyPr/>
          <a:lstStyle/>
          <a:p>
            <a:pPr eaLnBrk="1" hangingPunct="1"/>
            <a:r>
              <a:rPr lang="cs-CZ" altLang="cs-CZ"/>
              <a:t>PCMCIA</a:t>
            </a:r>
          </a:p>
        </p:txBody>
      </p:sp>
      <p:pic>
        <p:nvPicPr>
          <p:cNvPr id="30723" name="Picture 5" descr="File:Pcmcia-type-ii-and-iii.jpg">
            <a:extLst>
              <a:ext uri="{FF2B5EF4-FFF2-40B4-BE49-F238E27FC236}">
                <a16:creationId xmlns:a16="http://schemas.microsoft.com/office/drawing/2014/main" id="{E42DA2F9-C327-4CFC-B03E-36EE9BB0DC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575" y="1628775"/>
            <a:ext cx="5715000" cy="476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7" descr="ANd9GcT3QuMO3lHt3gT6KXLFK_HuYzl6b2RXI2u0lD7YK1jiVzHADWiW">
            <a:extLst>
              <a:ext uri="{FF2B5EF4-FFF2-40B4-BE49-F238E27FC236}">
                <a16:creationId xmlns:a16="http://schemas.microsoft.com/office/drawing/2014/main" id="{5C7FAD15-5917-4ABA-B352-722D57BA1B1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0" y="2997200"/>
            <a:ext cx="3529013" cy="35290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25" name="Text Box 9">
            <a:extLst>
              <a:ext uri="{FF2B5EF4-FFF2-40B4-BE49-F238E27FC236}">
                <a16:creationId xmlns:a16="http://schemas.microsoft.com/office/drawing/2014/main" id="{4D948DEF-E2A9-4F4B-B0C5-A6BEB7E4F6E1}"/>
              </a:ext>
            </a:extLst>
          </p:cNvPr>
          <p:cNvSpPr txBox="1">
            <a:spLocks noChangeArrowheads="1"/>
          </p:cNvSpPr>
          <p:nvPr/>
        </p:nvSpPr>
        <p:spPr bwMode="auto">
          <a:xfrm>
            <a:off x="611188" y="2565400"/>
            <a:ext cx="24479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SzTx/>
              <a:buFontTx/>
              <a:buNone/>
            </a:pPr>
            <a:r>
              <a:rPr lang="cs-CZ" altLang="cs-CZ" sz="1600"/>
              <a:t>Typ 1 (rozšiřující paměť)</a:t>
            </a:r>
          </a:p>
        </p:txBody>
      </p:sp>
      <p:sp>
        <p:nvSpPr>
          <p:cNvPr id="30726" name="Text Box 10">
            <a:extLst>
              <a:ext uri="{FF2B5EF4-FFF2-40B4-BE49-F238E27FC236}">
                <a16:creationId xmlns:a16="http://schemas.microsoft.com/office/drawing/2014/main" id="{346B2191-1B74-47B2-A0C6-F1536CE7B7D9}"/>
              </a:ext>
            </a:extLst>
          </p:cNvPr>
          <p:cNvSpPr txBox="1">
            <a:spLocks noChangeArrowheads="1"/>
          </p:cNvSpPr>
          <p:nvPr/>
        </p:nvSpPr>
        <p:spPr bwMode="auto">
          <a:xfrm>
            <a:off x="6948488" y="1700213"/>
            <a:ext cx="18716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SzTx/>
              <a:buFontTx/>
              <a:buNone/>
            </a:pPr>
            <a:r>
              <a:rPr lang="cs-CZ" altLang="cs-CZ" sz="1600"/>
              <a:t>Typ 3 (pevný disk)</a:t>
            </a:r>
          </a:p>
        </p:txBody>
      </p:sp>
      <p:sp>
        <p:nvSpPr>
          <p:cNvPr id="30727" name="Text Box 11">
            <a:extLst>
              <a:ext uri="{FF2B5EF4-FFF2-40B4-BE49-F238E27FC236}">
                <a16:creationId xmlns:a16="http://schemas.microsoft.com/office/drawing/2014/main" id="{BC6FD579-9862-45CA-AF31-FF8BF024285F}"/>
              </a:ext>
            </a:extLst>
          </p:cNvPr>
          <p:cNvSpPr txBox="1">
            <a:spLocks noChangeArrowheads="1"/>
          </p:cNvSpPr>
          <p:nvPr/>
        </p:nvSpPr>
        <p:spPr bwMode="auto">
          <a:xfrm>
            <a:off x="4500563" y="5445125"/>
            <a:ext cx="1800225"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SzTx/>
              <a:buFontTx/>
              <a:buNone/>
            </a:pPr>
            <a:r>
              <a:rPr lang="cs-CZ" altLang="cs-CZ" sz="1800"/>
              <a:t>Typ 2</a:t>
            </a:r>
          </a:p>
          <a:p>
            <a:pPr eaLnBrk="1" hangingPunct="1">
              <a:spcBef>
                <a:spcPct val="50000"/>
              </a:spcBef>
              <a:buClrTx/>
              <a:buSzTx/>
              <a:buFontTx/>
              <a:buNone/>
            </a:pPr>
            <a:r>
              <a:rPr lang="cs-CZ" altLang="cs-CZ" sz="1800"/>
              <a:t>Ethernet card</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Nadpis 1">
            <a:extLst>
              <a:ext uri="{FF2B5EF4-FFF2-40B4-BE49-F238E27FC236}">
                <a16:creationId xmlns:a16="http://schemas.microsoft.com/office/drawing/2014/main" id="{6B62AFB5-18C7-4FDC-A961-624A27695E00}"/>
              </a:ext>
            </a:extLst>
          </p:cNvPr>
          <p:cNvSpPr>
            <a:spLocks noGrp="1" noChangeArrowheads="1"/>
          </p:cNvSpPr>
          <p:nvPr>
            <p:ph type="title"/>
          </p:nvPr>
        </p:nvSpPr>
        <p:spPr/>
        <p:txBody>
          <a:bodyPr/>
          <a:lstStyle/>
          <a:p>
            <a:r>
              <a:rPr lang="cs-CZ" altLang="cs-CZ"/>
              <a:t>PCMCIA</a:t>
            </a:r>
          </a:p>
        </p:txBody>
      </p:sp>
      <p:pic>
        <p:nvPicPr>
          <p:cNvPr id="31747" name="Obrázek 4">
            <a:extLst>
              <a:ext uri="{FF2B5EF4-FFF2-40B4-BE49-F238E27FC236}">
                <a16:creationId xmlns:a16="http://schemas.microsoft.com/office/drawing/2014/main" id="{79772E41-D3D2-4253-BFF8-ABA6F11DF9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838" y="1449388"/>
            <a:ext cx="26543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8" name="Obrázek 6">
            <a:extLst>
              <a:ext uri="{FF2B5EF4-FFF2-40B4-BE49-F238E27FC236}">
                <a16:creationId xmlns:a16="http://schemas.microsoft.com/office/drawing/2014/main" id="{B29CB31C-7DC6-416C-A0F1-DE7DFFBF39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9175" y="1392238"/>
            <a:ext cx="4424363" cy="331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9" name="Obrázek 8">
            <a:extLst>
              <a:ext uri="{FF2B5EF4-FFF2-40B4-BE49-F238E27FC236}">
                <a16:creationId xmlns:a16="http://schemas.microsoft.com/office/drawing/2014/main" id="{B0DA9870-4190-48C0-B2FC-86308D8549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463" y="3429000"/>
            <a:ext cx="3636962"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72C27461-DFEF-43AA-BDF8-13545068FD4A}"/>
              </a:ext>
            </a:extLst>
          </p:cNvPr>
          <p:cNvSpPr>
            <a:spLocks noGrp="1" noChangeArrowheads="1"/>
          </p:cNvSpPr>
          <p:nvPr>
            <p:ph type="title"/>
          </p:nvPr>
        </p:nvSpPr>
        <p:spPr/>
        <p:txBody>
          <a:bodyPr/>
          <a:lstStyle/>
          <a:p>
            <a:pPr eaLnBrk="1" hangingPunct="1"/>
            <a:r>
              <a:rPr lang="cs-CZ" altLang="cs-CZ"/>
              <a:t>Express Card</a:t>
            </a:r>
          </a:p>
        </p:txBody>
      </p:sp>
      <p:sp>
        <p:nvSpPr>
          <p:cNvPr id="32771" name="Rectangle 3">
            <a:extLst>
              <a:ext uri="{FF2B5EF4-FFF2-40B4-BE49-F238E27FC236}">
                <a16:creationId xmlns:a16="http://schemas.microsoft.com/office/drawing/2014/main" id="{8E7541F4-5800-4D30-B7B9-3EEC4EA2D543}"/>
              </a:ext>
            </a:extLst>
          </p:cNvPr>
          <p:cNvSpPr>
            <a:spLocks noGrp="1" noChangeArrowheads="1"/>
          </p:cNvSpPr>
          <p:nvPr>
            <p:ph type="body" idx="1"/>
          </p:nvPr>
        </p:nvSpPr>
        <p:spPr/>
        <p:txBody>
          <a:bodyPr/>
          <a:lstStyle/>
          <a:p>
            <a:pPr eaLnBrk="1" hangingPunct="1"/>
            <a:r>
              <a:rPr lang="cs-CZ" altLang="cs-CZ" sz="1700"/>
              <a:t>Rozhraní pro připojování doplňkových komponent u novějších notebooků</a:t>
            </a:r>
          </a:p>
          <a:p>
            <a:pPr eaLnBrk="1" hangingPunct="1"/>
            <a:r>
              <a:rPr lang="cs-CZ" altLang="cs-CZ" sz="1700"/>
              <a:t>Vzniká v roce 2003</a:t>
            </a:r>
          </a:p>
          <a:p>
            <a:pPr eaLnBrk="1" hangingPunct="1"/>
            <a:r>
              <a:rPr lang="cs-CZ" altLang="cs-CZ" sz="1700"/>
              <a:t>Pro připojení do tohoto slotu jsou dostupné SSD, čtečky paměťových karet, TV tunery, WiFi karty, Sekundární grafické adaptery, Šifrovací karty a klíče…</a:t>
            </a:r>
          </a:p>
          <a:p>
            <a:pPr eaLnBrk="1" hangingPunct="1"/>
            <a:r>
              <a:rPr lang="cs-CZ" altLang="cs-CZ" sz="1700"/>
              <a:t>Připojené zařízení je zasunuto v šachtě uvnitř notebooku</a:t>
            </a:r>
          </a:p>
          <a:p>
            <a:pPr eaLnBrk="1" hangingPunct="1"/>
            <a:r>
              <a:rPr lang="cs-CZ" altLang="cs-CZ" sz="1700"/>
              <a:t>V rozhraní je integrována funkce a signály sběrnic PCI-Express, USB 2.0 a USB 3.0 – tedy je to jakýsi hybrid, který vznikl sloučením signálů tehdy dostupných moderních sběrnic</a:t>
            </a:r>
          </a:p>
          <a:p>
            <a:pPr eaLnBrk="1" hangingPunct="1"/>
            <a:r>
              <a:rPr lang="cs-CZ" altLang="cs-CZ" sz="1700"/>
              <a:t>Rozhraní má 26 pinů a připojené zařízení je přes něj napájeno napětím 3,3 V</a:t>
            </a:r>
          </a:p>
          <a:p>
            <a:pPr eaLnBrk="1" hangingPunct="1"/>
            <a:r>
              <a:rPr lang="cs-CZ" altLang="cs-CZ" sz="1700"/>
              <a:t>Karty existují v úzké variantě 34mm a širší 54 mm</a:t>
            </a:r>
          </a:p>
          <a:p>
            <a:pPr eaLnBrk="1" hangingPunct="1"/>
            <a:r>
              <a:rPr lang="cs-CZ" altLang="cs-CZ" sz="1700"/>
              <a:t>Maximální propustnost je 2,5 Gb/s (odvozeno od PCI-e)</a:t>
            </a:r>
          </a:p>
          <a:p>
            <a:pPr eaLnBrk="1" hangingPunct="1"/>
            <a:r>
              <a:rPr lang="cs-CZ" altLang="cs-CZ" sz="1700"/>
              <a:t>V roce 2010 vzniká kompatiblní revize ExpressCard 2.0 s propustností 5 Gb/s (odvozeno od PCI-e 2.0)</a:t>
            </a:r>
          </a:p>
          <a:p>
            <a:pPr eaLnBrk="1" hangingPunct="1"/>
            <a:endParaRPr lang="cs-CZ" altLang="cs-CZ" sz="1700"/>
          </a:p>
          <a:p>
            <a:pPr eaLnBrk="1" hangingPunct="1"/>
            <a:r>
              <a:rPr lang="cs-CZ" altLang="cs-CZ" sz="1700"/>
              <a:t>K dispozici jsou adaptery umožňující do nového rozhranní ExpressCard zasunout starou kartu pro PCMCIA (PC Card)</a:t>
            </a:r>
          </a:p>
          <a:p>
            <a:pPr eaLnBrk="1" hangingPunct="1">
              <a:lnSpc>
                <a:spcPct val="80000"/>
              </a:lnSpc>
            </a:pPr>
            <a:endParaRPr lang="cs-CZ" altLang="cs-CZ" sz="17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9910F35B-2002-49A2-8B7C-C816F52C9438}"/>
              </a:ext>
            </a:extLst>
          </p:cNvPr>
          <p:cNvSpPr>
            <a:spLocks noGrp="1" noChangeArrowheads="1"/>
          </p:cNvSpPr>
          <p:nvPr>
            <p:ph type="title" idx="4294967295"/>
          </p:nvPr>
        </p:nvSpPr>
        <p:spPr/>
        <p:txBody>
          <a:bodyPr anchor="ctr"/>
          <a:lstStyle/>
          <a:p>
            <a:pPr eaLnBrk="1" hangingPunct="1"/>
            <a:r>
              <a:rPr lang="cs-CZ" altLang="cs-CZ"/>
              <a:t>Notebook</a:t>
            </a:r>
          </a:p>
        </p:txBody>
      </p:sp>
      <p:sp>
        <p:nvSpPr>
          <p:cNvPr id="6147" name="Rectangle 3">
            <a:extLst>
              <a:ext uri="{FF2B5EF4-FFF2-40B4-BE49-F238E27FC236}">
                <a16:creationId xmlns:a16="http://schemas.microsoft.com/office/drawing/2014/main" id="{2BC2B3D2-2E37-432C-8C70-B3F9BE63A51C}"/>
              </a:ext>
            </a:extLst>
          </p:cNvPr>
          <p:cNvSpPr>
            <a:spLocks noGrp="1" noChangeArrowheads="1"/>
          </p:cNvSpPr>
          <p:nvPr>
            <p:ph idx="4294967295"/>
          </p:nvPr>
        </p:nvSpPr>
        <p:spPr>
          <a:xfrm>
            <a:off x="457200" y="1719263"/>
            <a:ext cx="7931150" cy="4411662"/>
          </a:xfrm>
        </p:spPr>
        <p:txBody>
          <a:bodyPr/>
          <a:lstStyle/>
          <a:p>
            <a:pPr eaLnBrk="1" hangingPunct="1"/>
            <a:r>
              <a:rPr lang="cs-CZ" altLang="cs-CZ" sz="1500" b="1" dirty="0"/>
              <a:t>Notebook</a:t>
            </a:r>
            <a:r>
              <a:rPr lang="cs-CZ" altLang="cs-CZ" sz="1500" dirty="0"/>
              <a:t>, </a:t>
            </a:r>
            <a:r>
              <a:rPr lang="cs-CZ" altLang="cs-CZ" sz="1500" b="1" dirty="0"/>
              <a:t>laptop</a:t>
            </a:r>
            <a:r>
              <a:rPr lang="cs-CZ" altLang="cs-CZ" sz="1500" dirty="0"/>
              <a:t> ( = počítač na klín) – nejstarší varianta mobilního </a:t>
            </a:r>
            <a:r>
              <a:rPr lang="cs-CZ" altLang="cs-CZ" sz="1500" dirty="0" err="1"/>
              <a:t>hadrware</a:t>
            </a:r>
            <a:endParaRPr lang="cs-CZ" altLang="cs-CZ" sz="1500" dirty="0"/>
          </a:p>
          <a:p>
            <a:pPr eaLnBrk="1" hangingPunct="1"/>
            <a:r>
              <a:rPr lang="cs-CZ" altLang="cs-CZ" sz="1500" dirty="0"/>
              <a:t>přenosný osobní počítač – schopný i práce v pohybu, napájení z akumulátoru </a:t>
            </a:r>
          </a:p>
          <a:p>
            <a:pPr eaLnBrk="1" hangingPunct="1"/>
            <a:r>
              <a:rPr lang="cs-CZ" altLang="cs-CZ" sz="1500" dirty="0"/>
              <a:t>integrovaný displej, klávesnice a vlastní počítač v jediném zařízení – důsledkem této</a:t>
            </a:r>
            <a:r>
              <a:rPr lang="cs-CZ" altLang="cs-CZ" sz="1500" b="1" dirty="0"/>
              <a:t> integrace</a:t>
            </a:r>
            <a:r>
              <a:rPr lang="cs-CZ" altLang="cs-CZ" sz="1500" dirty="0"/>
              <a:t> je menší možnost úpravy hardwarové konfigurace, změny zabudovaných komponentů a rozšiřování o další komponenty</a:t>
            </a:r>
          </a:p>
          <a:p>
            <a:pPr eaLnBrk="1" hangingPunct="1"/>
            <a:r>
              <a:rPr lang="cs-CZ" altLang="cs-CZ" sz="1500" dirty="0"/>
              <a:t>Počítač klasické koncepce se pak nazývá </a:t>
            </a:r>
            <a:r>
              <a:rPr lang="cs-CZ" altLang="cs-CZ" sz="1500" b="1" dirty="0"/>
              <a:t>stolní</a:t>
            </a:r>
            <a:r>
              <a:rPr lang="cs-CZ" altLang="cs-CZ" sz="1500" dirty="0"/>
              <a:t> neboli </a:t>
            </a:r>
            <a:r>
              <a:rPr lang="cs-CZ" altLang="cs-CZ" sz="1500" b="1" dirty="0"/>
              <a:t>desktop</a:t>
            </a:r>
          </a:p>
          <a:p>
            <a:pPr eaLnBrk="1" hangingPunct="1"/>
            <a:r>
              <a:rPr lang="cs-CZ" altLang="cs-CZ" sz="1500" dirty="0"/>
              <a:t>Komponenty notebooků a desktopů obvykle nejsou zaměnitelné </a:t>
            </a:r>
          </a:p>
          <a:p>
            <a:pPr eaLnBrk="1" hangingPunct="1"/>
            <a:r>
              <a:rPr lang="cs-CZ" altLang="cs-CZ" sz="1500" dirty="0"/>
              <a:t>Komponenty v noteboocích jsou miniaturizované a optimalizované z hlediska příkonu, fyzických rozměrů a hmotnosti</a:t>
            </a:r>
          </a:p>
          <a:p>
            <a:pPr eaLnBrk="1" hangingPunct="1"/>
            <a:r>
              <a:rPr lang="cs-CZ" altLang="cs-CZ" sz="1600" dirty="0"/>
              <a:t>Rozdíl v ceně stejně výkonného notebooku a desktopu byl zpočátku několikanásobný</a:t>
            </a:r>
          </a:p>
          <a:p>
            <a:pPr eaLnBrk="1" hangingPunct="1"/>
            <a:r>
              <a:rPr lang="cs-CZ" altLang="cs-CZ" sz="1600" dirty="0"/>
              <a:t>V současné době je rozdíl v ceně minimální a prodej notebooků převyšuje prodej desktopů</a:t>
            </a:r>
          </a:p>
          <a:p>
            <a:pPr eaLnBrk="1" hangingPunct="1"/>
            <a:endParaRPr lang="cs-CZ" altLang="cs-CZ" sz="1500" dirty="0"/>
          </a:p>
          <a:p>
            <a:pPr eaLnBrk="1" hangingPunct="1">
              <a:lnSpc>
                <a:spcPct val="70000"/>
              </a:lnSpc>
            </a:pPr>
            <a:endParaRPr lang="cs-CZ" altLang="cs-CZ" sz="15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9">
            <a:extLst>
              <a:ext uri="{FF2B5EF4-FFF2-40B4-BE49-F238E27FC236}">
                <a16:creationId xmlns:a16="http://schemas.microsoft.com/office/drawing/2014/main" id="{D9E9909D-ADCE-4A0C-91F3-0F183BB137C4}"/>
              </a:ext>
            </a:extLst>
          </p:cNvPr>
          <p:cNvSpPr>
            <a:spLocks noGrp="1" noChangeArrowheads="1"/>
          </p:cNvSpPr>
          <p:nvPr>
            <p:ph type="title"/>
          </p:nvPr>
        </p:nvSpPr>
        <p:spPr/>
        <p:txBody>
          <a:bodyPr/>
          <a:lstStyle/>
          <a:p>
            <a:pPr eaLnBrk="1" hangingPunct="1"/>
            <a:endParaRPr lang="cs-CZ" altLang="cs-CZ"/>
          </a:p>
        </p:txBody>
      </p:sp>
      <p:pic>
        <p:nvPicPr>
          <p:cNvPr id="33795" name="Picture 5" descr="http://upload.wikimedia.org/wikipedia/commons/thumb/f/fc/PCCard-ExpressCard_ZP.svg/500px-PCCard-ExpressCard_ZP.svg.png">
            <a:extLst>
              <a:ext uri="{FF2B5EF4-FFF2-40B4-BE49-F238E27FC236}">
                <a16:creationId xmlns:a16="http://schemas.microsoft.com/office/drawing/2014/main" id="{57AACC16-F90D-49AD-849D-57202FA9F23A}"/>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189038" y="1719263"/>
            <a:ext cx="2573337" cy="44116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3796" name="Picture 8" descr="http://upload.wikimedia.org/wikipedia/commons/4/49/Cardbus_to_ExpressCard_Adapter.jpg">
            <a:extLst>
              <a:ext uri="{FF2B5EF4-FFF2-40B4-BE49-F238E27FC236}">
                <a16:creationId xmlns:a16="http://schemas.microsoft.com/office/drawing/2014/main" id="{CFDD2275-98AE-42EA-9029-69B497BD8170}"/>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356100" y="2349500"/>
            <a:ext cx="4038600" cy="30289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8CB34487-52E7-45BC-BCC2-136B1475FD5B}"/>
              </a:ext>
            </a:extLst>
          </p:cNvPr>
          <p:cNvSpPr>
            <a:spLocks noGrp="1" noChangeArrowheads="1"/>
          </p:cNvSpPr>
          <p:nvPr>
            <p:ph type="title"/>
          </p:nvPr>
        </p:nvSpPr>
        <p:spPr/>
        <p:txBody>
          <a:bodyPr/>
          <a:lstStyle/>
          <a:p>
            <a:pPr eaLnBrk="1" hangingPunct="1"/>
            <a:r>
              <a:rPr lang="cs-CZ" altLang="cs-CZ" dirty="0"/>
              <a:t>APM</a:t>
            </a:r>
          </a:p>
        </p:txBody>
      </p:sp>
      <p:sp>
        <p:nvSpPr>
          <p:cNvPr id="34819" name="Rectangle 3">
            <a:extLst>
              <a:ext uri="{FF2B5EF4-FFF2-40B4-BE49-F238E27FC236}">
                <a16:creationId xmlns:a16="http://schemas.microsoft.com/office/drawing/2014/main" id="{7A1B2ACE-5C21-41B7-8391-1570FA03E80E}"/>
              </a:ext>
            </a:extLst>
          </p:cNvPr>
          <p:cNvSpPr>
            <a:spLocks noGrp="1" noChangeArrowheads="1"/>
          </p:cNvSpPr>
          <p:nvPr>
            <p:ph type="body" idx="1"/>
          </p:nvPr>
        </p:nvSpPr>
        <p:spPr/>
        <p:txBody>
          <a:bodyPr/>
          <a:lstStyle/>
          <a:p>
            <a:pPr eaLnBrk="1" hangingPunct="1"/>
            <a:r>
              <a:rPr lang="cs-CZ" altLang="cs-CZ" sz="1300" b="1"/>
              <a:t>Advanced Power Management</a:t>
            </a:r>
          </a:p>
          <a:p>
            <a:pPr eaLnBrk="1" hangingPunct="1"/>
            <a:r>
              <a:rPr lang="cs-CZ" altLang="cs-CZ" sz="1300"/>
              <a:t>V roce 1995 přichází firma Microsoft s operačním systémem </a:t>
            </a:r>
            <a:r>
              <a:rPr lang="cs-CZ" altLang="cs-CZ" sz="1300" b="1"/>
              <a:t>Windows 95</a:t>
            </a:r>
          </a:p>
          <a:p>
            <a:pPr eaLnBrk="1" hangingPunct="1"/>
            <a:r>
              <a:rPr lang="cs-CZ" altLang="cs-CZ" sz="1300"/>
              <a:t>Jedná se o první operační systém, při jehož návrhu se počítalo i s provozováním na notebooku </a:t>
            </a:r>
          </a:p>
          <a:p>
            <a:pPr eaLnBrk="1" hangingPunct="1"/>
            <a:r>
              <a:rPr lang="cs-CZ" altLang="cs-CZ" sz="1300"/>
              <a:t>Integrovány v něm jsou funkce pro </a:t>
            </a:r>
            <a:r>
              <a:rPr lang="cs-CZ" altLang="cs-CZ" sz="1300" b="1"/>
              <a:t>sledování stavu baterie </a:t>
            </a:r>
            <a:r>
              <a:rPr lang="cs-CZ" altLang="cs-CZ" sz="1300"/>
              <a:t>a </a:t>
            </a:r>
            <a:r>
              <a:rPr lang="cs-CZ" altLang="cs-CZ" sz="1300" b="1"/>
              <a:t>úsporu energie</a:t>
            </a:r>
            <a:r>
              <a:rPr lang="cs-CZ" altLang="cs-CZ" sz="1300"/>
              <a:t> (vypínání displeje, pevného disku apod. při nečinnosti)</a:t>
            </a:r>
          </a:p>
          <a:p>
            <a:pPr eaLnBrk="1" hangingPunct="1"/>
            <a:r>
              <a:rPr lang="cs-CZ" altLang="cs-CZ" sz="1300"/>
              <a:t>OS podporuje spolupráci s </a:t>
            </a:r>
            <a:r>
              <a:rPr lang="cs-CZ" altLang="cs-CZ" sz="1300" b="1"/>
              <a:t>odpojitelným </a:t>
            </a:r>
            <a:r>
              <a:rPr lang="cs-CZ" altLang="cs-CZ" sz="1300"/>
              <a:t>pevným diskem, odpojitelnou disketovou mechanikou nebo CD-ROM (což byl u notebooků té doby běžný standard)</a:t>
            </a:r>
          </a:p>
          <a:p>
            <a:pPr eaLnBrk="1" hangingPunct="1"/>
            <a:r>
              <a:rPr lang="cs-CZ" altLang="cs-CZ" sz="1300"/>
              <a:t>Předchozí operační systémy vůbec nepředpokládaly, že by se hardware mohl za chodu počítače připojovat, odpojovat nebo přepínat do úsporného režimu (uspávat). Nebylo také možné sledovat stav baterie, dobu provozu na baterie, řídit její nabíjení nebo nastavit jiný výkon počítače při provozu z akumulátoru a provozu z elektrické sítě</a:t>
            </a:r>
          </a:p>
          <a:p>
            <a:pPr eaLnBrk="1" hangingPunct="1"/>
            <a:r>
              <a:rPr lang="cs-CZ" altLang="cs-CZ" sz="1300"/>
              <a:t>APM zavádí tzv. události a funkce, které mohou nastat a zařízení o nich umí informovat (např. nízký stav baterie, přepnutí do režimu standby, změna schopností zařízení…)</a:t>
            </a:r>
          </a:p>
          <a:p>
            <a:pPr eaLnBrk="1" hangingPunct="1"/>
            <a:r>
              <a:rPr lang="cs-CZ" altLang="cs-CZ" sz="1300"/>
              <a:t>OS umí zjistit stav zatížení mikroprocesoru – viz správce úloh ve Windows. Předchozí operační systémy neumožňovaly sledovat, jak jednotlivé procesy vytěžují procesor.</a:t>
            </a:r>
          </a:p>
          <a:p>
            <a:pPr eaLnBrk="1" hangingPunct="1"/>
            <a:r>
              <a:rPr lang="cs-CZ" altLang="cs-CZ" sz="1300"/>
              <a:t>OS umí počítač uvést do režimu spánku nebo zcela vypnout (to dříve nebylo možné, muselo se to udělat jedině hlavním vypínačem počítače)</a:t>
            </a:r>
          </a:p>
          <a:p>
            <a:pPr eaLnBrk="1" hangingPunct="1"/>
            <a:r>
              <a:rPr lang="cs-CZ" altLang="cs-CZ" sz="1300"/>
              <a:t>Součástí APM je i možnost naplánovat automatické vypnutí počítače nebo jeho uspání.</a:t>
            </a:r>
          </a:p>
          <a:p>
            <a:pPr eaLnBrk="1" hangingPunct="1"/>
            <a:r>
              <a:rPr lang="cs-CZ" altLang="cs-CZ" sz="1300"/>
              <a:t>Vypnutí počítače kliknutím myši na ikonku vypnout – to se poprvé objevilo až ve windows95 a je to právě jedna z možností, kterou přináší APM</a:t>
            </a:r>
          </a:p>
          <a:p>
            <a:pPr eaLnBrk="1" hangingPunct="1"/>
            <a:r>
              <a:rPr lang="cs-CZ" altLang="cs-CZ" sz="1300"/>
              <a:t>Suspend - Počítač může být vypnut a stav paměti uložen na disk- umožňuje rychle zapnutí a pokračování v rozdělané práce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Nadpis 1">
            <a:extLst>
              <a:ext uri="{FF2B5EF4-FFF2-40B4-BE49-F238E27FC236}">
                <a16:creationId xmlns:a16="http://schemas.microsoft.com/office/drawing/2014/main" id="{096D66FF-52DE-40EB-A9E6-5A23996787F9}"/>
              </a:ext>
            </a:extLst>
          </p:cNvPr>
          <p:cNvSpPr>
            <a:spLocks noGrp="1" noChangeArrowheads="1"/>
          </p:cNvSpPr>
          <p:nvPr>
            <p:ph type="title"/>
          </p:nvPr>
        </p:nvSpPr>
        <p:spPr/>
        <p:txBody>
          <a:bodyPr/>
          <a:lstStyle/>
          <a:p>
            <a:pPr eaLnBrk="1" hangingPunct="1"/>
            <a:r>
              <a:rPr lang="cs-CZ" altLang="cs-CZ"/>
              <a:t>Notebooky</a:t>
            </a:r>
          </a:p>
        </p:txBody>
      </p:sp>
      <p:sp>
        <p:nvSpPr>
          <p:cNvPr id="35843" name="Zástupný symbol pro obsah 2">
            <a:extLst>
              <a:ext uri="{FF2B5EF4-FFF2-40B4-BE49-F238E27FC236}">
                <a16:creationId xmlns:a16="http://schemas.microsoft.com/office/drawing/2014/main" id="{9720E52A-A6A1-4DF9-B0DD-13289A528539}"/>
              </a:ext>
            </a:extLst>
          </p:cNvPr>
          <p:cNvSpPr>
            <a:spLocks noGrp="1" noChangeArrowheads="1"/>
          </p:cNvSpPr>
          <p:nvPr>
            <p:ph idx="1"/>
          </p:nvPr>
        </p:nvSpPr>
        <p:spPr/>
        <p:txBody>
          <a:bodyPr/>
          <a:lstStyle/>
          <a:p>
            <a:pPr eaLnBrk="1" hangingPunct="1"/>
            <a:r>
              <a:rPr lang="cs-CZ" altLang="cs-CZ" sz="1600"/>
              <a:t>V polovině devatesátých let firmy Dell, Toshiba a IBM představují první notebooky s procesory řady </a:t>
            </a:r>
            <a:r>
              <a:rPr lang="cs-CZ" altLang="cs-CZ" sz="1600" b="1"/>
              <a:t>Pentium</a:t>
            </a:r>
          </a:p>
          <a:p>
            <a:pPr eaLnBrk="1" hangingPunct="1"/>
            <a:r>
              <a:rPr lang="cs-CZ" altLang="cs-CZ" sz="1600" b="1"/>
              <a:t>Pevný disk</a:t>
            </a:r>
            <a:r>
              <a:rPr lang="cs-CZ" altLang="cs-CZ" sz="1600"/>
              <a:t> se konečně stává nedílnou součástí všech notebooků</a:t>
            </a:r>
          </a:p>
          <a:p>
            <a:pPr eaLnBrk="1" hangingPunct="1"/>
            <a:r>
              <a:rPr lang="cs-CZ" altLang="cs-CZ" sz="1600"/>
              <a:t>Vznikají první „three spindle“ notebooky – obsahují integrované všechny tři „točivé“ mechaniky: Pevný disk, CD-ROM a disketovou mechaniku</a:t>
            </a:r>
          </a:p>
          <a:p>
            <a:pPr eaLnBrk="1" hangingPunct="1"/>
            <a:r>
              <a:rPr lang="cs-CZ" altLang="cs-CZ" sz="1600"/>
              <a:t>Objevuje se MMC konektor umožňující upgrade procesoru nebo připojení externí cache</a:t>
            </a:r>
          </a:p>
          <a:p>
            <a:pPr eaLnBrk="1" hangingPunct="1"/>
            <a:endParaRPr lang="cs-CZ" altLang="cs-CZ" sz="1600"/>
          </a:p>
          <a:p>
            <a:pPr eaLnBrk="1" hangingPunct="1"/>
            <a:r>
              <a:rPr lang="cs-CZ" altLang="cs-CZ" sz="1600"/>
              <a:t>Kvalita používaných </a:t>
            </a:r>
            <a:r>
              <a:rPr lang="cs-CZ" altLang="cs-CZ" sz="1600" b="1"/>
              <a:t>LCD displejů </a:t>
            </a:r>
            <a:r>
              <a:rPr lang="cs-CZ" altLang="cs-CZ" sz="1600"/>
              <a:t>se rychle zlepšuje s tím, jak roste jejich výroba a použítí i u desktop počítačů</a:t>
            </a:r>
          </a:p>
          <a:p>
            <a:pPr eaLnBrk="1" hangingPunct="1"/>
            <a:r>
              <a:rPr lang="cs-CZ" altLang="cs-CZ" sz="1600"/>
              <a:t>Na přelomu tisíciletí se v noteboocích objevují nová integrovaná zařízení</a:t>
            </a:r>
          </a:p>
          <a:p>
            <a:pPr lvl="1" eaLnBrk="1" hangingPunct="1"/>
            <a:r>
              <a:rPr lang="cs-CZ" altLang="cs-CZ" sz="1400"/>
              <a:t>Webkamera</a:t>
            </a:r>
          </a:p>
          <a:p>
            <a:pPr lvl="1" eaLnBrk="1" hangingPunct="1"/>
            <a:r>
              <a:rPr lang="cs-CZ" altLang="cs-CZ" sz="1400"/>
              <a:t>Čtečka otisku prstů</a:t>
            </a:r>
          </a:p>
          <a:p>
            <a:pPr lvl="1" eaLnBrk="1" hangingPunct="1"/>
            <a:endParaRPr lang="cs-CZ" altLang="cs-CZ" sz="12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2D144D64-B65C-4ED1-9B7F-1ADDA6BA2BB8}"/>
              </a:ext>
            </a:extLst>
          </p:cNvPr>
          <p:cNvSpPr>
            <a:spLocks noGrp="1" noChangeArrowheads="1"/>
          </p:cNvSpPr>
          <p:nvPr>
            <p:ph type="title"/>
          </p:nvPr>
        </p:nvSpPr>
        <p:spPr/>
        <p:txBody>
          <a:bodyPr/>
          <a:lstStyle/>
          <a:p>
            <a:r>
              <a:rPr lang="cs-CZ" altLang="cs-CZ"/>
              <a:t>Notebooky</a:t>
            </a:r>
          </a:p>
        </p:txBody>
      </p:sp>
      <p:sp>
        <p:nvSpPr>
          <p:cNvPr id="36867" name="Rectangle 3">
            <a:extLst>
              <a:ext uri="{FF2B5EF4-FFF2-40B4-BE49-F238E27FC236}">
                <a16:creationId xmlns:a16="http://schemas.microsoft.com/office/drawing/2014/main" id="{870DF772-BBA9-477C-B7C9-56160CBC86DC}"/>
              </a:ext>
            </a:extLst>
          </p:cNvPr>
          <p:cNvSpPr>
            <a:spLocks noGrp="1" noChangeArrowheads="1"/>
          </p:cNvSpPr>
          <p:nvPr>
            <p:ph type="body" sz="half" idx="1"/>
          </p:nvPr>
        </p:nvSpPr>
        <p:spPr>
          <a:solidFill>
            <a:schemeClr val="bg1"/>
          </a:solidFill>
          <a:ln>
            <a:solidFill>
              <a:schemeClr val="bg1"/>
            </a:solidFill>
            <a:miter lim="800000"/>
            <a:headEnd/>
            <a:tailEnd/>
          </a:ln>
        </p:spPr>
        <p:txBody>
          <a:bodyPr/>
          <a:lstStyle/>
          <a:p>
            <a:r>
              <a:rPr lang="cs-CZ" altLang="cs-CZ" sz="1600" b="1"/>
              <a:t>Kensington lock</a:t>
            </a:r>
            <a:r>
              <a:rPr lang="cs-CZ" altLang="cs-CZ" sz="1600"/>
              <a:t> (nebo zkráceně K-Slot) se objevuje po roce 2000 u většiny notebooků jako jednoduchý zámek </a:t>
            </a:r>
            <a:r>
              <a:rPr lang="cs-CZ" altLang="cs-CZ" sz="1600" b="1"/>
              <a:t>proti krádeži </a:t>
            </a:r>
            <a:r>
              <a:rPr lang="cs-CZ" altLang="cs-CZ" sz="1600"/>
              <a:t>(notebook umístěný na veřejném místě jako je např. učebna se krade přeci jen snáze než desktop)</a:t>
            </a:r>
            <a:endParaRPr lang="cs-CZ" altLang="cs-CZ" sz="1600" b="1"/>
          </a:p>
          <a:p>
            <a:r>
              <a:rPr lang="cs-CZ" altLang="cs-CZ" sz="1600"/>
              <a:t>Notebookem je vybaven zesílenou kovovou zásuvkou pro zámek, který je umístěn na konci pevného ocelového kabelu (lanka), které má na druhém konci smyčky pro pevné připevnění ke stolu, tyči nebo jinému jistícímu bodu</a:t>
            </a:r>
          </a:p>
          <a:p>
            <a:r>
              <a:rPr lang="cs-CZ" altLang="cs-CZ" sz="1600"/>
              <a:t>Zámek není koncipován jako nepřekonatelný, ale případného zloděje má spíše odradit</a:t>
            </a:r>
          </a:p>
          <a:p>
            <a:endParaRPr lang="cs-CZ" altLang="cs-CZ" sz="1600"/>
          </a:p>
        </p:txBody>
      </p:sp>
      <p:pic>
        <p:nvPicPr>
          <p:cNvPr id="36868" name="Picture 5" descr="http://upload.wikimedia.org/wikipedia/commons/8/80/Kensington-lock-slot.jpg">
            <a:extLst>
              <a:ext uri="{FF2B5EF4-FFF2-40B4-BE49-F238E27FC236}">
                <a16:creationId xmlns:a16="http://schemas.microsoft.com/office/drawing/2014/main" id="{24D06C0B-4B54-4524-8A51-6738452E638D}"/>
              </a:ext>
            </a:extLst>
          </p:cNvPr>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5219700" y="1196975"/>
            <a:ext cx="3600450" cy="2700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6869" name="Picture 8" descr="File:Kensington-lock-connected.jpg">
            <a:extLst>
              <a:ext uri="{FF2B5EF4-FFF2-40B4-BE49-F238E27FC236}">
                <a16:creationId xmlns:a16="http://schemas.microsoft.com/office/drawing/2014/main" id="{AB89F9EF-E37A-41CD-8F27-473BF324966B}"/>
              </a:ext>
            </a:extLst>
          </p:cNvPr>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5246688" y="4000500"/>
            <a:ext cx="3573462" cy="26812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Nadpis 1">
            <a:extLst>
              <a:ext uri="{FF2B5EF4-FFF2-40B4-BE49-F238E27FC236}">
                <a16:creationId xmlns:a16="http://schemas.microsoft.com/office/drawing/2014/main" id="{A4829F9D-8D8C-4EDB-AB0D-3C8C780E2CA0}"/>
              </a:ext>
            </a:extLst>
          </p:cNvPr>
          <p:cNvSpPr>
            <a:spLocks noGrp="1" noChangeArrowheads="1"/>
          </p:cNvSpPr>
          <p:nvPr>
            <p:ph type="title"/>
          </p:nvPr>
        </p:nvSpPr>
        <p:spPr/>
        <p:txBody>
          <a:bodyPr/>
          <a:lstStyle/>
          <a:p>
            <a:r>
              <a:rPr lang="cs-CZ" altLang="cs-CZ"/>
              <a:t>Kensington ClickSafe</a:t>
            </a:r>
          </a:p>
        </p:txBody>
      </p:sp>
      <p:pic>
        <p:nvPicPr>
          <p:cNvPr id="37891" name="Obrázek 7">
            <a:extLst>
              <a:ext uri="{FF2B5EF4-FFF2-40B4-BE49-F238E27FC236}">
                <a16:creationId xmlns:a16="http://schemas.microsoft.com/office/drawing/2014/main" id="{ABD4053D-C8EA-49C1-BEBE-C17CDBBFD0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1557338"/>
            <a:ext cx="6477001"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2" name="Obrázek 9">
            <a:extLst>
              <a:ext uri="{FF2B5EF4-FFF2-40B4-BE49-F238E27FC236}">
                <a16:creationId xmlns:a16="http://schemas.microsoft.com/office/drawing/2014/main" id="{23F6814A-B8B9-4F08-B52D-3E416FFD18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6113" y="1773238"/>
            <a:ext cx="4032250" cy="221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Obrázek 11">
            <a:extLst>
              <a:ext uri="{FF2B5EF4-FFF2-40B4-BE49-F238E27FC236}">
                <a16:creationId xmlns:a16="http://schemas.microsoft.com/office/drawing/2014/main" id="{1BD3DCFE-F7AF-48B6-AE65-A085488972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5600" y="4206875"/>
            <a:ext cx="3117850" cy="238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Nadpis 1">
            <a:extLst>
              <a:ext uri="{FF2B5EF4-FFF2-40B4-BE49-F238E27FC236}">
                <a16:creationId xmlns:a16="http://schemas.microsoft.com/office/drawing/2014/main" id="{CE9EBCCF-32F8-4064-BED3-E3D0A8490DEE}"/>
              </a:ext>
            </a:extLst>
          </p:cNvPr>
          <p:cNvSpPr>
            <a:spLocks noGrp="1" noChangeArrowheads="1"/>
          </p:cNvSpPr>
          <p:nvPr>
            <p:ph type="title"/>
          </p:nvPr>
        </p:nvSpPr>
        <p:spPr/>
        <p:txBody>
          <a:bodyPr/>
          <a:lstStyle/>
          <a:p>
            <a:pPr eaLnBrk="1" hangingPunct="1"/>
            <a:r>
              <a:rPr lang="cs-CZ" altLang="cs-CZ"/>
              <a:t>Čtečky otisků prstů</a:t>
            </a:r>
          </a:p>
        </p:txBody>
      </p:sp>
      <p:sp>
        <p:nvSpPr>
          <p:cNvPr id="38915" name="Zástupný obsah 1">
            <a:extLst>
              <a:ext uri="{FF2B5EF4-FFF2-40B4-BE49-F238E27FC236}">
                <a16:creationId xmlns:a16="http://schemas.microsoft.com/office/drawing/2014/main" id="{5A2CD30C-1DEB-4180-91AA-5CEADADF0012}"/>
              </a:ext>
            </a:extLst>
          </p:cNvPr>
          <p:cNvSpPr>
            <a:spLocks noGrp="1" noChangeArrowheads="1"/>
          </p:cNvSpPr>
          <p:nvPr>
            <p:ph idx="1"/>
          </p:nvPr>
        </p:nvSpPr>
        <p:spPr/>
        <p:txBody>
          <a:bodyPr/>
          <a:lstStyle/>
          <a:p>
            <a:r>
              <a:rPr lang="cs-CZ" altLang="cs-CZ" sz="1800" dirty="0"/>
              <a:t>Poprvé se objevují v noteboocích okolo roku 2000</a:t>
            </a:r>
          </a:p>
          <a:p>
            <a:r>
              <a:rPr lang="cs-CZ" altLang="cs-CZ" sz="1800" dirty="0"/>
              <a:t>Dnes běžná součást mobilního hardwaru</a:t>
            </a:r>
          </a:p>
          <a:p>
            <a:r>
              <a:rPr lang="cs-CZ" altLang="cs-CZ" sz="1800" dirty="0"/>
              <a:t>Slouží k zabezpečení zařízení proti neautorizovanému přístupu</a:t>
            </a:r>
          </a:p>
          <a:p>
            <a:endParaRPr lang="cs-CZ" altLang="cs-CZ" sz="1800" dirty="0"/>
          </a:p>
          <a:p>
            <a:r>
              <a:rPr lang="cs-CZ" altLang="cs-CZ" sz="1800" b="1" dirty="0"/>
              <a:t>Optická čtečka</a:t>
            </a:r>
          </a:p>
          <a:p>
            <a:r>
              <a:rPr lang="cs-CZ" altLang="cs-CZ" sz="1600" dirty="0"/>
              <a:t>Nejstarší typ</a:t>
            </a:r>
          </a:p>
          <a:p>
            <a:r>
              <a:rPr lang="cs-CZ" altLang="cs-CZ" sz="1600" dirty="0"/>
              <a:t>Pořídí 2D snímek přitisknutého prstu – tedy rozeznává otisk dle fotografie</a:t>
            </a:r>
          </a:p>
          <a:p>
            <a:r>
              <a:rPr lang="cs-CZ" altLang="cs-CZ" sz="1600" dirty="0"/>
              <a:t>Čtečka pomocí algoritmů zjišťuje, kde na prstu jsou papilární linie - analyzují se světlá a tmavá místa na získané fotografii.</a:t>
            </a:r>
          </a:p>
          <a:p>
            <a:r>
              <a:rPr lang="cs-CZ" altLang="cs-CZ" sz="1600" dirty="0"/>
              <a:t>Prst musí být zespodu osvícen, nejlépe zešikma, aby vynikly prohlubně a výstupky na kůži</a:t>
            </a:r>
          </a:p>
          <a:p>
            <a:r>
              <a:rPr lang="cs-CZ" altLang="cs-CZ" sz="1600" dirty="0"/>
              <a:t>Snímání je rychlé</a:t>
            </a:r>
          </a:p>
          <a:p>
            <a:r>
              <a:rPr lang="cs-CZ" altLang="cs-CZ" sz="1600" dirty="0"/>
              <a:t>Nízké výrobní náklady, lze použít i v levných zařízeních</a:t>
            </a:r>
          </a:p>
          <a:p>
            <a:r>
              <a:rPr lang="cs-CZ" altLang="cs-CZ" sz="1600" dirty="0"/>
              <a:t>Lze jí snadno „podvést“ obrázkem</a:t>
            </a:r>
          </a:p>
          <a:p>
            <a:r>
              <a:rPr lang="cs-CZ" altLang="cs-CZ" sz="1600" dirty="0"/>
              <a:t>Hůře funguje s vlhkou rukou</a:t>
            </a:r>
          </a:p>
          <a:p>
            <a:endParaRPr lang="cs-CZ" altLang="cs-CZ"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Nadpis 1">
            <a:extLst>
              <a:ext uri="{FF2B5EF4-FFF2-40B4-BE49-F238E27FC236}">
                <a16:creationId xmlns:a16="http://schemas.microsoft.com/office/drawing/2014/main" id="{436F2CA9-E1D2-4617-AC80-AC330EAA45D2}"/>
              </a:ext>
            </a:extLst>
          </p:cNvPr>
          <p:cNvSpPr>
            <a:spLocks noGrp="1" noChangeArrowheads="1"/>
          </p:cNvSpPr>
          <p:nvPr>
            <p:ph type="title"/>
          </p:nvPr>
        </p:nvSpPr>
        <p:spPr/>
        <p:txBody>
          <a:bodyPr/>
          <a:lstStyle/>
          <a:p>
            <a:pPr eaLnBrk="1" hangingPunct="1"/>
            <a:r>
              <a:rPr lang="cs-CZ" altLang="cs-CZ"/>
              <a:t>Čtečky otisků prstů</a:t>
            </a:r>
          </a:p>
        </p:txBody>
      </p:sp>
      <p:sp>
        <p:nvSpPr>
          <p:cNvPr id="2" name="Zástupný obsah 1">
            <a:extLst>
              <a:ext uri="{FF2B5EF4-FFF2-40B4-BE49-F238E27FC236}">
                <a16:creationId xmlns:a16="http://schemas.microsoft.com/office/drawing/2014/main" id="{5D2E9375-3500-4346-99E6-CA4898DDC0C8}"/>
              </a:ext>
            </a:extLst>
          </p:cNvPr>
          <p:cNvSpPr>
            <a:spLocks noGrp="1"/>
          </p:cNvSpPr>
          <p:nvPr>
            <p:ph idx="1"/>
          </p:nvPr>
        </p:nvSpPr>
        <p:spPr>
          <a:xfrm>
            <a:off x="323850" y="1423988"/>
            <a:ext cx="8229600" cy="4411662"/>
          </a:xfrm>
        </p:spPr>
        <p:txBody>
          <a:bodyPr/>
          <a:lstStyle/>
          <a:p>
            <a:pPr marL="0" indent="0">
              <a:buFont typeface="Wingdings" panose="05000000000000000000" pitchFamily="2" charset="2"/>
              <a:buNone/>
              <a:defRPr/>
            </a:pPr>
            <a:r>
              <a:rPr lang="cs-CZ" sz="1400" b="1" dirty="0"/>
              <a:t>Kapacitní čtečka</a:t>
            </a:r>
          </a:p>
          <a:p>
            <a:pPr>
              <a:defRPr/>
            </a:pPr>
            <a:r>
              <a:rPr lang="cs-CZ" sz="1400" dirty="0"/>
              <a:t>Dnes nejčastěji používaný typ v mobilních telefonech</a:t>
            </a:r>
          </a:p>
          <a:p>
            <a:pPr>
              <a:defRPr/>
            </a:pPr>
            <a:r>
              <a:rPr lang="cs-CZ" sz="1400" dirty="0"/>
              <a:t>Čtečka je malá deska pokrytá hustou sítí miniaturních kapacitních senzorů – kondenzátorů (rozměr cca 0,05 mm), u kterých při doteku s prstem dochází k výměně náboje</a:t>
            </a:r>
          </a:p>
          <a:p>
            <a:pPr>
              <a:defRPr/>
            </a:pPr>
            <a:r>
              <a:rPr lang="cs-CZ" sz="1400" dirty="0"/>
              <a:t>Dokáže po přiložení prstu rozpoznat, kde jsou papilární linie díky změně elektrického náboje</a:t>
            </a:r>
          </a:p>
          <a:p>
            <a:pPr>
              <a:defRPr/>
            </a:pPr>
            <a:r>
              <a:rPr lang="cs-CZ" sz="1400" dirty="0"/>
              <a:t>V místě doteku prohlubně mezi kondenzátorem a prstem nedochází ke změně náboje, zatímco v případě doteku papilární linie se skenerem, ke změně náboje dojde</a:t>
            </a:r>
          </a:p>
          <a:p>
            <a:pPr>
              <a:defRPr/>
            </a:pPr>
            <a:r>
              <a:rPr lang="cs-CZ" sz="1400" dirty="0"/>
              <a:t>Čím více kondenzátorů je na skeneru umístěno, tím přesnější „otisk“ prstu bude. </a:t>
            </a:r>
          </a:p>
          <a:p>
            <a:pPr>
              <a:defRPr/>
            </a:pPr>
            <a:r>
              <a:rPr lang="cs-CZ" sz="1400" dirty="0"/>
              <a:t>Kvalitní a bezpečné čtečky mají tisíce kapacitních senzorů</a:t>
            </a:r>
          </a:p>
          <a:p>
            <a:pPr>
              <a:defRPr/>
            </a:pPr>
            <a:r>
              <a:rPr lang="cs-CZ" sz="1400" dirty="0"/>
              <a:t>Čtečka nelze oklamat fotografií prstu – snímá 3D</a:t>
            </a:r>
          </a:p>
          <a:p>
            <a:pPr>
              <a:defRPr/>
            </a:pPr>
            <a:r>
              <a:rPr lang="cs-CZ" sz="1400" dirty="0"/>
              <a:t>Neoklame jí ani 3D mapa povrchu vašeho prstu vyrobená z nějakého materiálu, protože různé materiály mění velikost náboje v kondenzátorech různými způsoby.</a:t>
            </a:r>
          </a:p>
          <a:p>
            <a:pPr marL="0" indent="0">
              <a:buFont typeface="Wingdings" panose="05000000000000000000" pitchFamily="2" charset="2"/>
              <a:buNone/>
              <a:defRPr/>
            </a:pPr>
            <a:endParaRPr lang="cs-CZ" sz="1400" dirty="0"/>
          </a:p>
          <a:p>
            <a:pPr>
              <a:defRPr/>
            </a:pPr>
            <a:endParaRPr lang="cs-CZ" sz="1800" dirty="0"/>
          </a:p>
          <a:p>
            <a:pPr marL="0" indent="0">
              <a:buFont typeface="Wingdings" panose="05000000000000000000" pitchFamily="2" charset="2"/>
              <a:buNone/>
              <a:defRPr/>
            </a:pPr>
            <a:r>
              <a:rPr lang="cs-CZ" sz="1800" b="1" dirty="0"/>
              <a:t>	</a:t>
            </a:r>
          </a:p>
          <a:p>
            <a:pPr marL="0" indent="0">
              <a:buFont typeface="Wingdings" panose="05000000000000000000" pitchFamily="2" charset="2"/>
              <a:buNone/>
              <a:defRPr/>
            </a:pPr>
            <a:endParaRPr lang="cs-CZ" sz="1800" b="1" dirty="0"/>
          </a:p>
          <a:p>
            <a:pPr marL="0" indent="0">
              <a:buFont typeface="Wingdings" panose="05000000000000000000" pitchFamily="2" charset="2"/>
              <a:buNone/>
              <a:defRPr/>
            </a:pPr>
            <a:endParaRPr lang="cs-CZ" sz="1800" b="1" dirty="0"/>
          </a:p>
        </p:txBody>
      </p:sp>
      <p:pic>
        <p:nvPicPr>
          <p:cNvPr id="39940" name="Obrázek 3">
            <a:extLst>
              <a:ext uri="{FF2B5EF4-FFF2-40B4-BE49-F238E27FC236}">
                <a16:creationId xmlns:a16="http://schemas.microsoft.com/office/drawing/2014/main" id="{67FB986D-02D7-431D-B6FC-50BF90E61F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8538" y="4437063"/>
            <a:ext cx="4344987"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Nadpis 1">
            <a:extLst>
              <a:ext uri="{FF2B5EF4-FFF2-40B4-BE49-F238E27FC236}">
                <a16:creationId xmlns:a16="http://schemas.microsoft.com/office/drawing/2014/main" id="{8F44E457-61B3-4C5C-8F22-958B7EAF0BDF}"/>
              </a:ext>
            </a:extLst>
          </p:cNvPr>
          <p:cNvSpPr>
            <a:spLocks noGrp="1" noChangeArrowheads="1"/>
          </p:cNvSpPr>
          <p:nvPr>
            <p:ph type="title"/>
          </p:nvPr>
        </p:nvSpPr>
        <p:spPr/>
        <p:txBody>
          <a:bodyPr/>
          <a:lstStyle/>
          <a:p>
            <a:pPr eaLnBrk="1" hangingPunct="1"/>
            <a:r>
              <a:rPr lang="cs-CZ" altLang="cs-CZ"/>
              <a:t>Čtečky otisků prstů</a:t>
            </a:r>
          </a:p>
        </p:txBody>
      </p:sp>
      <p:sp>
        <p:nvSpPr>
          <p:cNvPr id="2" name="Zástupný obsah 1">
            <a:extLst>
              <a:ext uri="{FF2B5EF4-FFF2-40B4-BE49-F238E27FC236}">
                <a16:creationId xmlns:a16="http://schemas.microsoft.com/office/drawing/2014/main" id="{E4A01413-35D0-4019-9C1A-856E1C5BF81A}"/>
              </a:ext>
            </a:extLst>
          </p:cNvPr>
          <p:cNvSpPr>
            <a:spLocks noGrp="1"/>
          </p:cNvSpPr>
          <p:nvPr>
            <p:ph idx="1"/>
          </p:nvPr>
        </p:nvSpPr>
        <p:spPr>
          <a:xfrm>
            <a:off x="395288" y="1700213"/>
            <a:ext cx="8229600" cy="4411662"/>
          </a:xfrm>
        </p:spPr>
        <p:txBody>
          <a:bodyPr/>
          <a:lstStyle/>
          <a:p>
            <a:pPr marL="0" indent="0">
              <a:buFont typeface="Wingdings" panose="05000000000000000000" pitchFamily="2" charset="2"/>
              <a:buNone/>
              <a:defRPr/>
            </a:pPr>
            <a:r>
              <a:rPr lang="cs-CZ" sz="1600" b="1" dirty="0"/>
              <a:t>Ultrazvukové čtečky</a:t>
            </a:r>
          </a:p>
          <a:p>
            <a:pPr>
              <a:defRPr/>
            </a:pPr>
            <a:r>
              <a:rPr lang="cs-CZ" sz="1600" dirty="0"/>
              <a:t>Nejmodernější způsob </a:t>
            </a:r>
          </a:p>
          <a:p>
            <a:pPr>
              <a:defRPr/>
            </a:pPr>
            <a:r>
              <a:rPr lang="cs-CZ" sz="1600" dirty="0"/>
              <a:t>Ultrazvukový signál je vyslán směrem k prstu, který je ke snímači přiložen</a:t>
            </a:r>
          </a:p>
          <a:p>
            <a:pPr>
              <a:defRPr/>
            </a:pPr>
            <a:r>
              <a:rPr lang="cs-CZ" sz="1600" dirty="0"/>
              <a:t>Následně přijímač vyhodnotí, za jak dlouhou dobu se odražený signál vrátí nazpět. </a:t>
            </a:r>
          </a:p>
          <a:p>
            <a:pPr>
              <a:defRPr/>
            </a:pPr>
            <a:r>
              <a:rPr lang="cs-CZ" sz="1600" dirty="0"/>
              <a:t>Odrazy, které se vracejí o malou chviličku dříve, jsou odráženy z papilárních linií. </a:t>
            </a:r>
          </a:p>
          <a:p>
            <a:pPr>
              <a:defRPr/>
            </a:pPr>
            <a:r>
              <a:rPr lang="cs-CZ" sz="1600" dirty="0"/>
              <a:t>Čím déle budete mít prst přiložen, tím detailnější otisk prstu se podaří získat. </a:t>
            </a:r>
          </a:p>
          <a:p>
            <a:pPr>
              <a:defRPr/>
            </a:pPr>
            <a:r>
              <a:rPr lang="cs-CZ" sz="1600" dirty="0"/>
              <a:t>Nevadí ani když máte prst mastný nebo mokrý</a:t>
            </a:r>
          </a:p>
          <a:p>
            <a:pPr>
              <a:defRPr/>
            </a:pPr>
            <a:r>
              <a:rPr lang="cs-CZ" sz="1600" dirty="0"/>
              <a:t>Používá se obvykle jako čtečka zabudovaná v displeji.</a:t>
            </a:r>
          </a:p>
          <a:p>
            <a:pPr>
              <a:defRPr/>
            </a:pPr>
            <a:r>
              <a:rPr lang="cs-CZ" sz="1600" dirty="0"/>
              <a:t>Nevýhodou jsou vysoké výrobní náklady.</a:t>
            </a:r>
          </a:p>
          <a:p>
            <a:pPr marL="0" indent="0">
              <a:buFont typeface="Wingdings" panose="05000000000000000000" pitchFamily="2" charset="2"/>
              <a:buNone/>
              <a:defRPr/>
            </a:pPr>
            <a:r>
              <a:rPr lang="cs-CZ" sz="1800" b="1" dirty="0"/>
              <a:t>	</a:t>
            </a:r>
          </a:p>
          <a:p>
            <a:pPr marL="0" indent="0">
              <a:buFont typeface="Wingdings" panose="05000000000000000000" pitchFamily="2" charset="2"/>
              <a:buNone/>
              <a:defRPr/>
            </a:pPr>
            <a:endParaRPr lang="cs-CZ" sz="1800" b="1" dirty="0"/>
          </a:p>
          <a:p>
            <a:pPr marL="0" indent="0">
              <a:buFont typeface="Wingdings" panose="05000000000000000000" pitchFamily="2" charset="2"/>
              <a:buNone/>
              <a:defRPr/>
            </a:pPr>
            <a:endParaRPr lang="cs-CZ" sz="1800" b="1"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4B9E6589-5102-4BDE-A532-88FE18505F19}"/>
              </a:ext>
            </a:extLst>
          </p:cNvPr>
          <p:cNvSpPr>
            <a:spLocks noGrp="1" noChangeArrowheads="1"/>
          </p:cNvSpPr>
          <p:nvPr>
            <p:ph type="title"/>
          </p:nvPr>
        </p:nvSpPr>
        <p:spPr/>
        <p:txBody>
          <a:bodyPr/>
          <a:lstStyle/>
          <a:p>
            <a:r>
              <a:rPr lang="cs-CZ" altLang="cs-CZ"/>
              <a:t>Notebooky</a:t>
            </a:r>
          </a:p>
        </p:txBody>
      </p:sp>
      <p:sp>
        <p:nvSpPr>
          <p:cNvPr id="41987" name="Rectangle 3">
            <a:extLst>
              <a:ext uri="{FF2B5EF4-FFF2-40B4-BE49-F238E27FC236}">
                <a16:creationId xmlns:a16="http://schemas.microsoft.com/office/drawing/2014/main" id="{BE2101A2-260F-403D-8902-B81756A84061}"/>
              </a:ext>
            </a:extLst>
          </p:cNvPr>
          <p:cNvSpPr>
            <a:spLocks noGrp="1" noChangeArrowheads="1"/>
          </p:cNvSpPr>
          <p:nvPr>
            <p:ph type="body" sz="half" idx="1"/>
          </p:nvPr>
        </p:nvSpPr>
        <p:spPr>
          <a:xfrm>
            <a:off x="354013" y="1484313"/>
            <a:ext cx="8435975" cy="4411662"/>
          </a:xfrm>
        </p:spPr>
        <p:txBody>
          <a:bodyPr/>
          <a:lstStyle/>
          <a:p>
            <a:r>
              <a:rPr lang="cs-CZ" altLang="cs-CZ" sz="1400"/>
              <a:t>V roce 2003 představuje firma Intel velmi úspěšný mikroprocesor </a:t>
            </a:r>
            <a:r>
              <a:rPr lang="cs-CZ" altLang="cs-CZ" sz="1400" b="1"/>
              <a:t>Pentium M</a:t>
            </a:r>
            <a:r>
              <a:rPr lang="cs-CZ" altLang="cs-CZ" sz="1400"/>
              <a:t> (Mobile)</a:t>
            </a:r>
          </a:p>
          <a:p>
            <a:r>
              <a:rPr lang="cs-CZ" altLang="cs-CZ" sz="1400"/>
              <a:t>Jedná se o modifikované Pentium Pro s výkonem odpovídajícím procesoru Pentium III a při tom výrazně nižší spotřebou energie (5-25 Wattů podle verze)</a:t>
            </a:r>
          </a:p>
          <a:p>
            <a:r>
              <a:rPr lang="cs-CZ" altLang="cs-CZ" sz="1400"/>
              <a:t>Procesor je charakteristický vysokým výkonem při nízké frekvenci – například výkon Pentia IV 3 GHz dosáhne Pentium M s frekvencí 1,9 GHz</a:t>
            </a:r>
          </a:p>
          <a:p>
            <a:r>
              <a:rPr lang="cs-CZ" altLang="cs-CZ" sz="1400"/>
              <a:t>Procesory se vyráběly v letech 2003-2008 s frekvencí 900 MHz – 2200 MHz</a:t>
            </a:r>
          </a:p>
          <a:p>
            <a:pPr>
              <a:lnSpc>
                <a:spcPct val="80000"/>
              </a:lnSpc>
            </a:pPr>
            <a:r>
              <a:rPr lang="cs-CZ" altLang="cs-CZ" sz="1400"/>
              <a:t>K dispozici je technologie </a:t>
            </a:r>
            <a:r>
              <a:rPr lang="cs-CZ" altLang="cs-CZ" sz="1400" b="1"/>
              <a:t>Intel SpeedStep</a:t>
            </a:r>
          </a:p>
          <a:p>
            <a:pPr>
              <a:lnSpc>
                <a:spcPct val="80000"/>
              </a:lnSpc>
            </a:pPr>
            <a:r>
              <a:rPr lang="cs-CZ" altLang="cs-CZ" sz="1400"/>
              <a:t>Např. procesor s taktovací frekvencí 1600 MHz může být za běhu okamžitě měnit výkon na 600 MHz, 800 MHz, 1000 MHz, 1200 MHz, 1400 MHz nebo 1600 MHz </a:t>
            </a:r>
          </a:p>
          <a:p>
            <a:pPr>
              <a:lnSpc>
                <a:spcPct val="80000"/>
              </a:lnSpc>
            </a:pPr>
            <a:endParaRPr lang="cs-CZ" altLang="cs-CZ" sz="1400"/>
          </a:p>
        </p:txBody>
      </p:sp>
      <p:pic>
        <p:nvPicPr>
          <p:cNvPr id="41988" name="Picture 5" descr="File:Intel Pentium M 1.4 (RH80535GC0171M)-bottom oblique PNr°0336.jpg">
            <a:extLst>
              <a:ext uri="{FF2B5EF4-FFF2-40B4-BE49-F238E27FC236}">
                <a16:creationId xmlns:a16="http://schemas.microsoft.com/office/drawing/2014/main" id="{B2384599-03DB-491F-858F-38BC9E2235BB}"/>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771775" y="3789363"/>
            <a:ext cx="4038600" cy="28527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5633AABF-8AC9-4267-BF5B-8148ECA82C64}"/>
              </a:ext>
            </a:extLst>
          </p:cNvPr>
          <p:cNvSpPr>
            <a:spLocks noGrp="1" noChangeArrowheads="1"/>
          </p:cNvSpPr>
          <p:nvPr>
            <p:ph type="title"/>
          </p:nvPr>
        </p:nvSpPr>
        <p:spPr/>
        <p:txBody>
          <a:bodyPr/>
          <a:lstStyle/>
          <a:p>
            <a:r>
              <a:rPr lang="cs-CZ" altLang="cs-CZ"/>
              <a:t>Notebooky</a:t>
            </a:r>
          </a:p>
        </p:txBody>
      </p:sp>
      <p:sp>
        <p:nvSpPr>
          <p:cNvPr id="43011" name="Rectangle 3">
            <a:extLst>
              <a:ext uri="{FF2B5EF4-FFF2-40B4-BE49-F238E27FC236}">
                <a16:creationId xmlns:a16="http://schemas.microsoft.com/office/drawing/2014/main" id="{EFA18DB1-2CC6-48F3-B668-7745BB699646}"/>
              </a:ext>
            </a:extLst>
          </p:cNvPr>
          <p:cNvSpPr>
            <a:spLocks noGrp="1" noChangeArrowheads="1"/>
          </p:cNvSpPr>
          <p:nvPr>
            <p:ph type="body" sz="half" idx="1"/>
          </p:nvPr>
        </p:nvSpPr>
        <p:spPr>
          <a:xfrm>
            <a:off x="457200" y="1719263"/>
            <a:ext cx="4691063" cy="4518025"/>
          </a:xfrm>
        </p:spPr>
        <p:txBody>
          <a:bodyPr/>
          <a:lstStyle/>
          <a:p>
            <a:r>
              <a:rPr lang="cs-CZ" altLang="cs-CZ" sz="1600"/>
              <a:t>Od roku 2006 se v noteboocích obejvují mikroprocesory architektury </a:t>
            </a:r>
            <a:r>
              <a:rPr lang="cs-CZ" altLang="cs-CZ" sz="1600" b="1"/>
              <a:t>Intel Core</a:t>
            </a:r>
          </a:p>
          <a:p>
            <a:r>
              <a:rPr lang="cs-CZ" altLang="cs-CZ" sz="1600"/>
              <a:t>Architektura se zpočátku měla jmenovat </a:t>
            </a:r>
            <a:r>
              <a:rPr lang="cs-CZ" altLang="cs-CZ" sz="1600" b="1"/>
              <a:t>Enhanced Pentium M</a:t>
            </a:r>
          </a:p>
          <a:p>
            <a:r>
              <a:rPr lang="cs-CZ" altLang="cs-CZ" sz="1600"/>
              <a:t>V lednu 2006 se objevily jednojádrové (Solo) i dvoujádrové (Duo) mikroprocesory pro notebooky</a:t>
            </a:r>
          </a:p>
          <a:p>
            <a:r>
              <a:rPr lang="cs-CZ" altLang="cs-CZ" sz="1600"/>
              <a:t>Procesor se vždy vyrábí jako dvoujádrový, jednojádrové varianty mají jedno z jader uměle deaktivované</a:t>
            </a:r>
          </a:p>
          <a:p>
            <a:r>
              <a:rPr lang="cs-CZ" altLang="cs-CZ" sz="1600"/>
              <a:t>Všechny mobilní mikroprocesory rodiny Intel Core se zasouvají do patice Socket M</a:t>
            </a:r>
          </a:p>
          <a:p>
            <a:pPr>
              <a:lnSpc>
                <a:spcPct val="90000"/>
              </a:lnSpc>
            </a:pPr>
            <a:endParaRPr lang="cs-CZ" altLang="cs-CZ" sz="1600"/>
          </a:p>
          <a:p>
            <a:pPr>
              <a:lnSpc>
                <a:spcPct val="90000"/>
              </a:lnSpc>
            </a:pPr>
            <a:endParaRPr lang="cs-CZ" altLang="cs-CZ" sz="2200"/>
          </a:p>
        </p:txBody>
      </p:sp>
      <p:pic>
        <p:nvPicPr>
          <p:cNvPr id="43012" name="Picture 5" descr="File:Socket mPGA478MT Socket M.jpg">
            <a:extLst>
              <a:ext uri="{FF2B5EF4-FFF2-40B4-BE49-F238E27FC236}">
                <a16:creationId xmlns:a16="http://schemas.microsoft.com/office/drawing/2014/main" id="{203F778A-CDAD-431A-A883-E712D2B9B74A}"/>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435600" y="1844675"/>
            <a:ext cx="3103563" cy="36734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3013" name="Line 7">
            <a:extLst>
              <a:ext uri="{FF2B5EF4-FFF2-40B4-BE49-F238E27FC236}">
                <a16:creationId xmlns:a16="http://schemas.microsoft.com/office/drawing/2014/main" id="{A871B4EA-D491-4A9E-9722-CD5AAB4D5312}"/>
              </a:ext>
            </a:extLst>
          </p:cNvPr>
          <p:cNvSpPr>
            <a:spLocks noChangeShapeType="1"/>
          </p:cNvSpPr>
          <p:nvPr/>
        </p:nvSpPr>
        <p:spPr bwMode="auto">
          <a:xfrm>
            <a:off x="4787900" y="4508500"/>
            <a:ext cx="576263" cy="144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cs-CZ"/>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Nadpis 1">
            <a:extLst>
              <a:ext uri="{FF2B5EF4-FFF2-40B4-BE49-F238E27FC236}">
                <a16:creationId xmlns:a16="http://schemas.microsoft.com/office/drawing/2014/main" id="{50721136-EB2A-46E7-981F-438FF10DAE34}"/>
              </a:ext>
            </a:extLst>
          </p:cNvPr>
          <p:cNvSpPr>
            <a:spLocks noGrp="1" noChangeArrowheads="1"/>
          </p:cNvSpPr>
          <p:nvPr>
            <p:ph type="title"/>
          </p:nvPr>
        </p:nvSpPr>
        <p:spPr/>
        <p:txBody>
          <a:bodyPr/>
          <a:lstStyle/>
          <a:p>
            <a:r>
              <a:rPr lang="cs-CZ" altLang="cs-CZ"/>
              <a:t>Notebook</a:t>
            </a:r>
          </a:p>
        </p:txBody>
      </p:sp>
      <p:sp>
        <p:nvSpPr>
          <p:cNvPr id="7171" name="Zástupný obsah 2">
            <a:extLst>
              <a:ext uri="{FF2B5EF4-FFF2-40B4-BE49-F238E27FC236}">
                <a16:creationId xmlns:a16="http://schemas.microsoft.com/office/drawing/2014/main" id="{2F9CA0CA-682F-4A2D-AB3B-BA1414F968B4}"/>
              </a:ext>
            </a:extLst>
          </p:cNvPr>
          <p:cNvSpPr>
            <a:spLocks noGrp="1" noChangeArrowheads="1"/>
          </p:cNvSpPr>
          <p:nvPr>
            <p:ph idx="1"/>
          </p:nvPr>
        </p:nvSpPr>
        <p:spPr>
          <a:xfrm>
            <a:off x="434975" y="1628775"/>
            <a:ext cx="8229600" cy="4411663"/>
          </a:xfrm>
        </p:spPr>
        <p:txBody>
          <a:bodyPr/>
          <a:lstStyle/>
          <a:p>
            <a:pPr eaLnBrk="1" hangingPunct="1"/>
            <a:r>
              <a:rPr lang="cs-CZ" altLang="cs-CZ" sz="1600" dirty="0"/>
              <a:t>Vždy možné napájení z vnitřního </a:t>
            </a:r>
            <a:r>
              <a:rPr lang="cs-CZ" altLang="cs-CZ" sz="1600" b="1" dirty="0"/>
              <a:t>akumulátoru</a:t>
            </a:r>
            <a:r>
              <a:rPr lang="cs-CZ" altLang="cs-CZ" sz="1600" dirty="0"/>
              <a:t> (výdrž několik hodin) – jinak by to nemohl být mobilní hardware</a:t>
            </a:r>
          </a:p>
          <a:p>
            <a:pPr eaLnBrk="1" hangingPunct="1"/>
            <a:r>
              <a:rPr lang="cs-CZ" altLang="cs-CZ" sz="1600" dirty="0"/>
              <a:t>Nabíjení akumulátoru probíhá přímo uvnitř zařízení a řídí se automaticky. Není třeba akumulátor vyndávat a připojovat k nějaké nabíječce.</a:t>
            </a:r>
          </a:p>
          <a:p>
            <a:pPr eaLnBrk="1" hangingPunct="1"/>
            <a:r>
              <a:rPr lang="cs-CZ" altLang="cs-CZ" sz="1600" dirty="0"/>
              <a:t>Ze sítě nelze napájet přímo – notebooky mají dnes obvykle napájecí napětí </a:t>
            </a:r>
            <a:r>
              <a:rPr lang="cs-CZ" altLang="cs-CZ" sz="1600" b="1" dirty="0"/>
              <a:t>12 – 24 V </a:t>
            </a:r>
            <a:r>
              <a:rPr lang="cs-CZ" altLang="cs-CZ" sz="1600" dirty="0"/>
              <a:t>a potřebují </a:t>
            </a:r>
            <a:r>
              <a:rPr lang="cs-CZ" altLang="cs-CZ" sz="1600" b="1" dirty="0"/>
              <a:t>napájecí adapter</a:t>
            </a:r>
          </a:p>
          <a:p>
            <a:pPr eaLnBrk="1" hangingPunct="1"/>
            <a:r>
              <a:rPr lang="cs-CZ" altLang="cs-CZ" sz="1600" dirty="0"/>
              <a:t>Napájecí zdroj obvykle </a:t>
            </a:r>
            <a:r>
              <a:rPr lang="cs-CZ" altLang="cs-CZ" sz="1600" b="1" dirty="0"/>
              <a:t>není integrován</a:t>
            </a:r>
            <a:r>
              <a:rPr lang="cs-CZ" altLang="cs-CZ" sz="1600" dirty="0"/>
              <a:t>, je dodáván s notebookem a připojuje se zvenčí (jeho hmotnost je nutné přičíst k hmotnosti notebooku, protože výrobci uvádějí hmotnost bez něj)</a:t>
            </a:r>
          </a:p>
          <a:p>
            <a:endParaRPr lang="cs-CZ" altLang="cs-CZ" dirty="0"/>
          </a:p>
        </p:txBody>
      </p:sp>
      <p:pic>
        <p:nvPicPr>
          <p:cNvPr id="7172" name="Obrázek 4">
            <a:extLst>
              <a:ext uri="{FF2B5EF4-FFF2-40B4-BE49-F238E27FC236}">
                <a16:creationId xmlns:a16="http://schemas.microsoft.com/office/drawing/2014/main" id="{35712864-6205-446A-9086-3B980600E4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013" y="4143375"/>
            <a:ext cx="3457575"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Obrázek 6">
            <a:extLst>
              <a:ext uri="{FF2B5EF4-FFF2-40B4-BE49-F238E27FC236}">
                <a16:creationId xmlns:a16="http://schemas.microsoft.com/office/drawing/2014/main" id="{2FF79D31-37A1-42FF-8B3A-BD9016BEA6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175" y="4143375"/>
            <a:ext cx="3563938"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801EFAC7-6F42-40F1-8486-22F102A87C97}"/>
              </a:ext>
            </a:extLst>
          </p:cNvPr>
          <p:cNvSpPr>
            <a:spLocks noGrp="1" noChangeArrowheads="1"/>
          </p:cNvSpPr>
          <p:nvPr>
            <p:ph type="title"/>
          </p:nvPr>
        </p:nvSpPr>
        <p:spPr/>
        <p:txBody>
          <a:bodyPr/>
          <a:lstStyle/>
          <a:p>
            <a:r>
              <a:rPr lang="cs-CZ" altLang="cs-CZ"/>
              <a:t>Notebooky</a:t>
            </a:r>
          </a:p>
        </p:txBody>
      </p:sp>
      <p:sp>
        <p:nvSpPr>
          <p:cNvPr id="44035" name="Rectangle 3">
            <a:extLst>
              <a:ext uri="{FF2B5EF4-FFF2-40B4-BE49-F238E27FC236}">
                <a16:creationId xmlns:a16="http://schemas.microsoft.com/office/drawing/2014/main" id="{E75E04BC-3680-4326-9111-1B40D00D4ABF}"/>
              </a:ext>
            </a:extLst>
          </p:cNvPr>
          <p:cNvSpPr>
            <a:spLocks noGrp="1" noChangeArrowheads="1"/>
          </p:cNvSpPr>
          <p:nvPr>
            <p:ph type="body" idx="1"/>
          </p:nvPr>
        </p:nvSpPr>
        <p:spPr/>
        <p:txBody>
          <a:bodyPr/>
          <a:lstStyle/>
          <a:p>
            <a:r>
              <a:rPr lang="cs-CZ" altLang="cs-CZ" sz="1500" b="1" dirty="0"/>
              <a:t>Intel </a:t>
            </a:r>
            <a:r>
              <a:rPr lang="cs-CZ" altLang="cs-CZ" sz="1500" b="1" dirty="0" err="1"/>
              <a:t>Centrino</a:t>
            </a:r>
            <a:r>
              <a:rPr lang="cs-CZ" altLang="cs-CZ" sz="1500" dirty="0"/>
              <a:t> je </a:t>
            </a:r>
            <a:r>
              <a:rPr lang="cs-CZ" altLang="cs-CZ" sz="1500" dirty="0" err="1"/>
              <a:t>souhrné</a:t>
            </a:r>
            <a:r>
              <a:rPr lang="cs-CZ" altLang="cs-CZ" sz="1500" dirty="0"/>
              <a:t> označení pro </a:t>
            </a:r>
            <a:r>
              <a:rPr lang="cs-CZ" altLang="cs-CZ" sz="1500" b="1" dirty="0"/>
              <a:t>čipovou sadu </a:t>
            </a:r>
            <a:r>
              <a:rPr lang="cs-CZ" altLang="cs-CZ" sz="1500" dirty="0"/>
              <a:t>firmy Intel pro mobilní zařízení (zejména notebooky) </a:t>
            </a:r>
          </a:p>
          <a:p>
            <a:r>
              <a:rPr lang="cs-CZ" altLang="cs-CZ" sz="1500" dirty="0"/>
              <a:t>Jedná se o </a:t>
            </a:r>
            <a:r>
              <a:rPr lang="cs-CZ" altLang="cs-CZ" sz="1500" b="1" dirty="0"/>
              <a:t>optimalizované komponenty</a:t>
            </a:r>
            <a:r>
              <a:rPr lang="cs-CZ" altLang="cs-CZ" sz="1500" dirty="0"/>
              <a:t>, ze kterých lze sestavit moderní úsporný notebook – </a:t>
            </a:r>
            <a:r>
              <a:rPr lang="cs-CZ" altLang="cs-CZ" sz="1500" dirty="0" err="1"/>
              <a:t>chipset</a:t>
            </a:r>
            <a:r>
              <a:rPr lang="cs-CZ" altLang="cs-CZ" sz="1500" dirty="0"/>
              <a:t> základní desky (severní a jižní můstek), wifi rozhraní, grafický chip</a:t>
            </a:r>
          </a:p>
          <a:p>
            <a:endParaRPr lang="cs-CZ" altLang="cs-CZ" sz="1500" b="1" dirty="0"/>
          </a:p>
          <a:p>
            <a:r>
              <a:rPr lang="cs-CZ" altLang="cs-CZ" sz="1500" b="1" dirty="0"/>
              <a:t>První generace </a:t>
            </a:r>
            <a:r>
              <a:rPr lang="cs-CZ" altLang="cs-CZ" sz="1500" dirty="0" err="1"/>
              <a:t>chipsetu</a:t>
            </a:r>
            <a:r>
              <a:rPr lang="cs-CZ" altLang="cs-CZ" sz="1500" dirty="0"/>
              <a:t> vznikla v roce 2003 s kódovým označením </a:t>
            </a:r>
            <a:r>
              <a:rPr lang="cs-CZ" altLang="cs-CZ" sz="1500" b="1" dirty="0" err="1"/>
              <a:t>Carmel</a:t>
            </a:r>
            <a:r>
              <a:rPr lang="cs-CZ" altLang="cs-CZ" sz="1500" dirty="0"/>
              <a:t> (založeno na procesoru Pentium M, </a:t>
            </a:r>
            <a:r>
              <a:rPr lang="cs-CZ" altLang="cs-CZ" sz="1500" dirty="0" err="1"/>
              <a:t>chipset</a:t>
            </a:r>
            <a:r>
              <a:rPr lang="cs-CZ" altLang="cs-CZ" sz="1500" dirty="0"/>
              <a:t> obsahuje slabý grafický procesor 855GM a neumožňuje rozšíření o výkonnější grafiku). </a:t>
            </a:r>
          </a:p>
          <a:p>
            <a:r>
              <a:rPr lang="cs-CZ" altLang="cs-CZ" sz="1500" dirty="0"/>
              <a:t>Používá se sběrnice PCI a pevný disk je připojen přes paralelní ATA</a:t>
            </a:r>
          </a:p>
          <a:p>
            <a:r>
              <a:rPr lang="cs-CZ" altLang="cs-CZ" sz="1500" dirty="0"/>
              <a:t>Spotřeba energie </a:t>
            </a:r>
            <a:r>
              <a:rPr lang="cs-CZ" altLang="cs-CZ" sz="1500" dirty="0" err="1"/>
              <a:t>chipsetem</a:t>
            </a:r>
            <a:r>
              <a:rPr lang="cs-CZ" altLang="cs-CZ" sz="1500" dirty="0"/>
              <a:t> je cca 11 Wattů</a:t>
            </a:r>
          </a:p>
          <a:p>
            <a:endParaRPr lang="cs-CZ" altLang="cs-CZ" sz="1500" b="1" dirty="0"/>
          </a:p>
          <a:p>
            <a:r>
              <a:rPr lang="cs-CZ" altLang="cs-CZ" sz="1500" b="1" dirty="0"/>
              <a:t>Druhá generace </a:t>
            </a:r>
            <a:r>
              <a:rPr lang="cs-CZ" altLang="cs-CZ" sz="1500" dirty="0"/>
              <a:t>z roku 2005 nese označení </a:t>
            </a:r>
            <a:r>
              <a:rPr lang="cs-CZ" altLang="cs-CZ" sz="1500" b="1" dirty="0" err="1"/>
              <a:t>Sonoma</a:t>
            </a:r>
            <a:r>
              <a:rPr lang="cs-CZ" altLang="cs-CZ" sz="1500" b="1" dirty="0"/>
              <a:t> </a:t>
            </a:r>
            <a:r>
              <a:rPr lang="cs-CZ" altLang="cs-CZ" sz="1500" dirty="0"/>
              <a:t>(nově obsahuje řadiče PCI-Express a SATA). Spotřeba energie cca 15 W.</a:t>
            </a:r>
          </a:p>
          <a:p>
            <a:endParaRPr lang="cs-CZ" altLang="cs-CZ" sz="1500" dirty="0"/>
          </a:p>
          <a:p>
            <a:r>
              <a:rPr lang="cs-CZ" altLang="cs-CZ" sz="1500" b="1" dirty="0"/>
              <a:t>Třetí generace </a:t>
            </a:r>
            <a:r>
              <a:rPr lang="cs-CZ" altLang="cs-CZ" sz="1500" dirty="0"/>
              <a:t>z roku 2006 nazvaná </a:t>
            </a:r>
            <a:r>
              <a:rPr lang="cs-CZ" altLang="cs-CZ" sz="1500" b="1" dirty="0"/>
              <a:t>Napa</a:t>
            </a:r>
            <a:r>
              <a:rPr lang="cs-CZ" altLang="cs-CZ" sz="1500" dirty="0"/>
              <a:t> je již založena na architektuře </a:t>
            </a:r>
            <a:r>
              <a:rPr lang="cs-CZ" altLang="cs-CZ" sz="1500" b="1" dirty="0"/>
              <a:t>Intel </a:t>
            </a:r>
            <a:r>
              <a:rPr lang="cs-CZ" altLang="cs-CZ" sz="1500" b="1" dirty="0" err="1"/>
              <a:t>Core</a:t>
            </a:r>
            <a:r>
              <a:rPr lang="cs-CZ" altLang="cs-CZ" sz="1500" dirty="0"/>
              <a:t>.</a:t>
            </a:r>
          </a:p>
          <a:p>
            <a:r>
              <a:rPr lang="cs-CZ" altLang="cs-CZ" sz="1500" dirty="0"/>
              <a:t>Notebooky s mikroprocesory Intel </a:t>
            </a:r>
            <a:r>
              <a:rPr lang="cs-CZ" altLang="cs-CZ" sz="1500" dirty="0" err="1"/>
              <a:t>Core</a:t>
            </a:r>
            <a:r>
              <a:rPr lang="cs-CZ" altLang="cs-CZ" sz="1500" dirty="0"/>
              <a:t> a příslušným </a:t>
            </a:r>
            <a:r>
              <a:rPr lang="cs-CZ" altLang="cs-CZ" sz="1500" dirty="0" err="1"/>
              <a:t>chipsetem</a:t>
            </a:r>
            <a:r>
              <a:rPr lang="cs-CZ" altLang="cs-CZ" sz="1500" dirty="0"/>
              <a:t> této generace se začínají označovat nálepkou </a:t>
            </a:r>
            <a:r>
              <a:rPr lang="cs-CZ" altLang="cs-CZ" sz="1500" i="1" dirty="0"/>
              <a:t>Intel </a:t>
            </a:r>
            <a:r>
              <a:rPr lang="cs-CZ" altLang="cs-CZ" sz="1500" i="1" dirty="0" err="1"/>
              <a:t>Centrino</a:t>
            </a:r>
            <a:r>
              <a:rPr lang="cs-CZ" altLang="cs-CZ" sz="1500" dirty="0"/>
              <a:t>.</a:t>
            </a:r>
          </a:p>
          <a:p>
            <a:pPr>
              <a:lnSpc>
                <a:spcPct val="80000"/>
              </a:lnSpc>
            </a:pPr>
            <a:endParaRPr lang="cs-CZ" altLang="cs-CZ" sz="1500" b="1" dirty="0"/>
          </a:p>
          <a:p>
            <a:pPr>
              <a:lnSpc>
                <a:spcPct val="80000"/>
              </a:lnSpc>
            </a:pPr>
            <a:endParaRPr lang="cs-CZ" altLang="cs-CZ" sz="15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Nadpis 1">
            <a:extLst>
              <a:ext uri="{FF2B5EF4-FFF2-40B4-BE49-F238E27FC236}">
                <a16:creationId xmlns:a16="http://schemas.microsoft.com/office/drawing/2014/main" id="{8E846535-179E-43CC-8A51-ECE6A4DB1388}"/>
              </a:ext>
            </a:extLst>
          </p:cNvPr>
          <p:cNvSpPr>
            <a:spLocks noGrp="1" noChangeArrowheads="1"/>
          </p:cNvSpPr>
          <p:nvPr>
            <p:ph type="title"/>
          </p:nvPr>
        </p:nvSpPr>
        <p:spPr/>
        <p:txBody>
          <a:bodyPr/>
          <a:lstStyle/>
          <a:p>
            <a:r>
              <a:rPr lang="cs-CZ" altLang="cs-CZ"/>
              <a:t>Notebooky</a:t>
            </a:r>
          </a:p>
        </p:txBody>
      </p:sp>
      <p:sp>
        <p:nvSpPr>
          <p:cNvPr id="45059" name="Zástupný obsah 2">
            <a:extLst>
              <a:ext uri="{FF2B5EF4-FFF2-40B4-BE49-F238E27FC236}">
                <a16:creationId xmlns:a16="http://schemas.microsoft.com/office/drawing/2014/main" id="{8C200935-73C7-44A7-8454-1C06CA4EF39A}"/>
              </a:ext>
            </a:extLst>
          </p:cNvPr>
          <p:cNvSpPr>
            <a:spLocks noGrp="1" noChangeArrowheads="1"/>
          </p:cNvSpPr>
          <p:nvPr>
            <p:ph idx="1"/>
          </p:nvPr>
        </p:nvSpPr>
        <p:spPr/>
        <p:txBody>
          <a:bodyPr/>
          <a:lstStyle/>
          <a:p>
            <a:r>
              <a:rPr lang="cs-CZ" altLang="cs-CZ" sz="1800" b="1"/>
              <a:t>Čtvrtá generace Santa Rosa </a:t>
            </a:r>
            <a:r>
              <a:rPr lang="cs-CZ" altLang="cs-CZ" sz="1800"/>
              <a:t>z roku 2007 přichází s podporou TurboBoost (zvýšení taktovací frekvence procesoru, pokud běží pouze jedno jádro, viz prezentace o multicore procesorech). </a:t>
            </a:r>
          </a:p>
          <a:p>
            <a:r>
              <a:rPr lang="cs-CZ" altLang="cs-CZ" sz="1800"/>
              <a:t>Umožňuje také různé výkonnostní stupně (frekvence) celého chipsetu (nejen CPU)</a:t>
            </a:r>
          </a:p>
          <a:p>
            <a:endParaRPr lang="cs-CZ" altLang="cs-CZ" sz="1800" b="1"/>
          </a:p>
          <a:p>
            <a:r>
              <a:rPr lang="cs-CZ" altLang="cs-CZ" sz="1800" b="1"/>
              <a:t>Pátá generace </a:t>
            </a:r>
            <a:r>
              <a:rPr lang="cs-CZ" altLang="cs-CZ" sz="1800"/>
              <a:t>z roku 2008 je označována jako </a:t>
            </a:r>
            <a:r>
              <a:rPr lang="cs-CZ" altLang="cs-CZ" sz="1800" b="1"/>
              <a:t>Centrino 2 </a:t>
            </a:r>
            <a:r>
              <a:rPr lang="cs-CZ" altLang="cs-CZ" sz="1800"/>
              <a:t>(nově se objevuje čip pro gigabitový ethernet, volitelné GPU s shadery, HDMI výstup)</a:t>
            </a:r>
          </a:p>
          <a:p>
            <a:endParaRPr lang="cs-CZ" altLang="cs-CZ" sz="1800"/>
          </a:p>
          <a:p>
            <a:r>
              <a:rPr lang="cs-CZ" altLang="cs-CZ" sz="1800" b="1"/>
              <a:t>Šestá generace</a:t>
            </a:r>
            <a:r>
              <a:rPr lang="cs-CZ" altLang="cs-CZ" sz="1800"/>
              <a:t> platformy Centrino je označována </a:t>
            </a:r>
            <a:r>
              <a:rPr lang="cs-CZ" altLang="cs-CZ" sz="1800" b="1"/>
              <a:t>Calpella</a:t>
            </a:r>
            <a:r>
              <a:rPr lang="cs-CZ" altLang="cs-CZ" sz="1800"/>
              <a:t>. Nový chipset obsahuje grafický procesor s podporou dekódování videa v HD rozlišení v kodeku H.264 a MPEG2. </a:t>
            </a:r>
          </a:p>
          <a:p>
            <a:r>
              <a:rPr lang="cs-CZ" altLang="cs-CZ" sz="1800"/>
              <a:t>Již zde není žádný severní můstek, memory controller je integrován v mikroprocesoru</a:t>
            </a:r>
          </a:p>
          <a:p>
            <a:endParaRPr lang="cs-CZ" altLang="cs-CZ"/>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68560572-AB22-4045-AE54-D3558787D3F5}"/>
              </a:ext>
            </a:extLst>
          </p:cNvPr>
          <p:cNvSpPr>
            <a:spLocks noGrp="1" noChangeArrowheads="1"/>
          </p:cNvSpPr>
          <p:nvPr>
            <p:ph type="title"/>
          </p:nvPr>
        </p:nvSpPr>
        <p:spPr/>
        <p:txBody>
          <a:bodyPr/>
          <a:lstStyle/>
          <a:p>
            <a:r>
              <a:rPr lang="cs-CZ" altLang="cs-CZ"/>
              <a:t>Notebooky</a:t>
            </a:r>
          </a:p>
        </p:txBody>
      </p:sp>
      <p:sp>
        <p:nvSpPr>
          <p:cNvPr id="46083" name="Rectangle 3">
            <a:extLst>
              <a:ext uri="{FF2B5EF4-FFF2-40B4-BE49-F238E27FC236}">
                <a16:creationId xmlns:a16="http://schemas.microsoft.com/office/drawing/2014/main" id="{5504B93E-EA19-49BE-A697-93AE370582F2}"/>
              </a:ext>
            </a:extLst>
          </p:cNvPr>
          <p:cNvSpPr>
            <a:spLocks noGrp="1" noChangeArrowheads="1"/>
          </p:cNvSpPr>
          <p:nvPr>
            <p:ph type="body" idx="1"/>
          </p:nvPr>
        </p:nvSpPr>
        <p:spPr/>
        <p:txBody>
          <a:bodyPr/>
          <a:lstStyle/>
          <a:p>
            <a:pPr>
              <a:lnSpc>
                <a:spcPct val="90000"/>
              </a:lnSpc>
            </a:pPr>
            <a:r>
              <a:rPr lang="cs-CZ" altLang="cs-CZ" sz="1800" b="1"/>
              <a:t>Sedmá generace</a:t>
            </a:r>
            <a:r>
              <a:rPr lang="cs-CZ" altLang="cs-CZ" sz="1800"/>
              <a:t> má kódové označení </a:t>
            </a:r>
            <a:r>
              <a:rPr lang="cs-CZ" altLang="cs-CZ" sz="1800" b="1"/>
              <a:t>Huron</a:t>
            </a:r>
            <a:r>
              <a:rPr lang="cs-CZ" altLang="cs-CZ" sz="1800"/>
              <a:t>. Používají se procesory rodiny SandyBridge</a:t>
            </a:r>
          </a:p>
          <a:p>
            <a:pPr>
              <a:lnSpc>
                <a:spcPct val="90000"/>
              </a:lnSpc>
            </a:pPr>
            <a:endParaRPr lang="cs-CZ" altLang="cs-CZ" sz="1800" b="1"/>
          </a:p>
          <a:p>
            <a:pPr>
              <a:lnSpc>
                <a:spcPct val="90000"/>
              </a:lnSpc>
            </a:pPr>
            <a:r>
              <a:rPr lang="cs-CZ" altLang="cs-CZ" sz="1800" b="1"/>
              <a:t>Osmá generace </a:t>
            </a:r>
            <a:r>
              <a:rPr lang="cs-CZ" altLang="cs-CZ" sz="1800"/>
              <a:t>se nazývá ChiefRiver, použité procesory IvyBridge</a:t>
            </a:r>
          </a:p>
          <a:p>
            <a:pPr>
              <a:lnSpc>
                <a:spcPct val="90000"/>
              </a:lnSpc>
            </a:pPr>
            <a:endParaRPr lang="cs-CZ" altLang="cs-CZ" sz="1800" b="1"/>
          </a:p>
          <a:p>
            <a:pPr>
              <a:lnSpc>
                <a:spcPct val="90000"/>
              </a:lnSpc>
            </a:pPr>
            <a:r>
              <a:rPr lang="cs-CZ" altLang="cs-CZ" sz="1800" b="1"/>
              <a:t>Devátá generace</a:t>
            </a:r>
            <a:r>
              <a:rPr lang="cs-CZ" altLang="cs-CZ" sz="1800"/>
              <a:t> má přezdívku SharkBay a přechází se na zcela novou architekturu procesorů </a:t>
            </a:r>
            <a:r>
              <a:rPr lang="cs-CZ" altLang="cs-CZ" sz="1800" b="1"/>
              <a:t>Hasswell, </a:t>
            </a:r>
            <a:r>
              <a:rPr lang="cs-CZ" altLang="cs-CZ" sz="1800"/>
              <a:t>podporuje paměti </a:t>
            </a:r>
            <a:r>
              <a:rPr lang="cs-CZ" altLang="cs-CZ" sz="1800" b="1"/>
              <a:t>DDR4</a:t>
            </a:r>
          </a:p>
          <a:p>
            <a:pPr>
              <a:lnSpc>
                <a:spcPct val="90000"/>
              </a:lnSpc>
            </a:pPr>
            <a:endParaRPr lang="cs-CZ" altLang="cs-CZ" sz="1800" b="1"/>
          </a:p>
          <a:p>
            <a:pPr>
              <a:lnSpc>
                <a:spcPct val="90000"/>
              </a:lnSpc>
            </a:pPr>
            <a:r>
              <a:rPr lang="cs-CZ" altLang="cs-CZ" sz="1800"/>
              <a:t>Poté následují generace</a:t>
            </a:r>
            <a:r>
              <a:rPr lang="cs-CZ" altLang="cs-CZ" sz="1800" b="1"/>
              <a:t> série 100 a série 200 </a:t>
            </a:r>
            <a:r>
              <a:rPr lang="cs-CZ" altLang="cs-CZ" sz="1800"/>
              <a:t>a význam pojmu Centrino se přesouvá na </a:t>
            </a:r>
            <a:r>
              <a:rPr lang="cs-CZ" altLang="cs-CZ" sz="1800" b="1"/>
              <a:t>Intel Centrino Wireless –</a:t>
            </a:r>
            <a:r>
              <a:rPr lang="cs-CZ" altLang="cs-CZ" sz="1800"/>
              <a:t> označení se přestává používat pro mobilní chipset a nově se jako Centrino označují bezdrátové síťové komponenty firmy Intel</a:t>
            </a:r>
          </a:p>
          <a:p>
            <a:pPr>
              <a:lnSpc>
                <a:spcPct val="90000"/>
              </a:lnSpc>
            </a:pPr>
            <a:endParaRPr lang="cs-CZ" altLang="cs-CZ" sz="2100" b="1"/>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0CA805D5-9290-4838-A897-299A30B68D77}"/>
              </a:ext>
            </a:extLst>
          </p:cNvPr>
          <p:cNvSpPr>
            <a:spLocks noGrp="1" noChangeArrowheads="1"/>
          </p:cNvSpPr>
          <p:nvPr>
            <p:ph type="title"/>
          </p:nvPr>
        </p:nvSpPr>
        <p:spPr/>
        <p:txBody>
          <a:bodyPr/>
          <a:lstStyle/>
          <a:p>
            <a:r>
              <a:rPr lang="cs-CZ" altLang="cs-CZ" dirty="0"/>
              <a:t>Netbook</a:t>
            </a:r>
          </a:p>
        </p:txBody>
      </p:sp>
      <p:sp>
        <p:nvSpPr>
          <p:cNvPr id="47107" name="Rectangle 3">
            <a:extLst>
              <a:ext uri="{FF2B5EF4-FFF2-40B4-BE49-F238E27FC236}">
                <a16:creationId xmlns:a16="http://schemas.microsoft.com/office/drawing/2014/main" id="{CF3C576A-04AB-41DD-A5D0-2B42D7E96E84}"/>
              </a:ext>
            </a:extLst>
          </p:cNvPr>
          <p:cNvSpPr>
            <a:spLocks noGrp="1" noChangeArrowheads="1"/>
          </p:cNvSpPr>
          <p:nvPr>
            <p:ph type="body" idx="1"/>
          </p:nvPr>
        </p:nvSpPr>
        <p:spPr>
          <a:xfrm>
            <a:off x="457200" y="1516063"/>
            <a:ext cx="8229600" cy="4878387"/>
          </a:xfrm>
        </p:spPr>
        <p:txBody>
          <a:bodyPr/>
          <a:lstStyle/>
          <a:p>
            <a:r>
              <a:rPr lang="cs-CZ" altLang="cs-CZ" sz="1600" dirty="0"/>
              <a:t>Okolo roku 2008 nastává zlatá éra miniaturních notebooků – netbooků</a:t>
            </a:r>
          </a:p>
          <a:p>
            <a:r>
              <a:rPr lang="cs-CZ" altLang="cs-CZ" sz="1600" dirty="0"/>
              <a:t>Hlavními producenty byly ASUS a ACER</a:t>
            </a:r>
          </a:p>
          <a:p>
            <a:r>
              <a:rPr lang="cs-CZ" altLang="cs-CZ" sz="1600" dirty="0"/>
              <a:t>Počítač menší než klasický notebook, kde je důraz kladen především na minimální hmotnost, maximální mobilitu a nízkou spotřebu</a:t>
            </a:r>
          </a:p>
          <a:p>
            <a:r>
              <a:rPr lang="cs-CZ" altLang="cs-CZ" sz="1600" dirty="0"/>
              <a:t>Určen pro jednoduchou kancelářskou práci, připojení k internetu a použití hlavních síťových aplikací (odtud vlastně název </a:t>
            </a:r>
            <a:r>
              <a:rPr lang="cs-CZ" altLang="cs-CZ" sz="1600" dirty="0" err="1"/>
              <a:t>NETbook</a:t>
            </a:r>
            <a:r>
              <a:rPr lang="cs-CZ" altLang="cs-CZ" sz="1600" dirty="0"/>
              <a:t>)</a:t>
            </a:r>
          </a:p>
          <a:p>
            <a:r>
              <a:rPr lang="cs-CZ" altLang="cs-CZ" sz="1600" dirty="0"/>
              <a:t>Po roce 2010 jejich produkce klesá kvůli rostoucí popularitě tabletů a dalšího mobilního hardwaru</a:t>
            </a:r>
          </a:p>
          <a:p>
            <a:r>
              <a:rPr lang="cs-CZ" altLang="cs-CZ" sz="1600" dirty="0"/>
              <a:t>Pitva netbooku: </a:t>
            </a:r>
            <a:r>
              <a:rPr lang="cs-CZ" altLang="cs-CZ" sz="1600" dirty="0">
                <a:hlinkClick r:id="rId2"/>
              </a:rPr>
              <a:t>http://www.zive.cz/clanky/pitva-netbook-acer-na-soucastky/sc-3-a-151912/default.aspx</a:t>
            </a:r>
            <a:endParaRPr lang="cs-CZ" altLang="cs-CZ" sz="1600" dirty="0"/>
          </a:p>
          <a:p>
            <a:endParaRPr lang="cs-CZ" altLang="cs-CZ" sz="1700" dirty="0"/>
          </a:p>
          <a:p>
            <a:pPr lvl="1">
              <a:lnSpc>
                <a:spcPct val="80000"/>
              </a:lnSpc>
              <a:buFont typeface="Wingdings" panose="05000000000000000000" pitchFamily="2" charset="2"/>
              <a:buNone/>
            </a:pPr>
            <a:endParaRPr lang="cs-CZ" altLang="cs-CZ" sz="1500" dirty="0"/>
          </a:p>
        </p:txBody>
      </p:sp>
      <p:pic>
        <p:nvPicPr>
          <p:cNvPr id="47108" name="Obrázek 2">
            <a:extLst>
              <a:ext uri="{FF2B5EF4-FFF2-40B4-BE49-F238E27FC236}">
                <a16:creationId xmlns:a16="http://schemas.microsoft.com/office/drawing/2014/main" id="{56F28072-0E7F-4321-98E9-3EF1F7CEF7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9100" y="4030663"/>
            <a:ext cx="3121025" cy="277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Nadpis 1">
            <a:extLst>
              <a:ext uri="{FF2B5EF4-FFF2-40B4-BE49-F238E27FC236}">
                <a16:creationId xmlns:a16="http://schemas.microsoft.com/office/drawing/2014/main" id="{DC8AC710-255D-4494-992E-78DB3B717861}"/>
              </a:ext>
            </a:extLst>
          </p:cNvPr>
          <p:cNvSpPr>
            <a:spLocks noGrp="1" noChangeArrowheads="1"/>
          </p:cNvSpPr>
          <p:nvPr>
            <p:ph type="title"/>
          </p:nvPr>
        </p:nvSpPr>
        <p:spPr/>
        <p:txBody>
          <a:bodyPr/>
          <a:lstStyle/>
          <a:p>
            <a:r>
              <a:rPr lang="cs-CZ" altLang="cs-CZ" dirty="0"/>
              <a:t>Netbook</a:t>
            </a:r>
          </a:p>
        </p:txBody>
      </p:sp>
      <p:sp>
        <p:nvSpPr>
          <p:cNvPr id="48131" name="Zástupný obsah 2">
            <a:extLst>
              <a:ext uri="{FF2B5EF4-FFF2-40B4-BE49-F238E27FC236}">
                <a16:creationId xmlns:a16="http://schemas.microsoft.com/office/drawing/2014/main" id="{BFB50B30-55BD-40EC-8346-CBDCF1A3AF2E}"/>
              </a:ext>
            </a:extLst>
          </p:cNvPr>
          <p:cNvSpPr>
            <a:spLocks noGrp="1" noChangeArrowheads="1"/>
          </p:cNvSpPr>
          <p:nvPr>
            <p:ph idx="1"/>
          </p:nvPr>
        </p:nvSpPr>
        <p:spPr/>
        <p:txBody>
          <a:bodyPr/>
          <a:lstStyle/>
          <a:p>
            <a:r>
              <a:rPr lang="cs-CZ" altLang="cs-CZ" sz="1700" dirty="0"/>
              <a:t>Typické vlastnosti: </a:t>
            </a:r>
          </a:p>
          <a:p>
            <a:pPr lvl="1"/>
            <a:r>
              <a:rPr lang="cs-CZ" altLang="cs-CZ" sz="1500" dirty="0"/>
              <a:t>Použití mikroprocesoru s </a:t>
            </a:r>
            <a:r>
              <a:rPr lang="cs-CZ" altLang="cs-CZ" sz="1500" dirty="0" err="1"/>
              <a:t>ultranízkou</a:t>
            </a:r>
            <a:r>
              <a:rPr lang="cs-CZ" altLang="cs-CZ" sz="1500" dirty="0"/>
              <a:t> spotřebou – jednotky Wattů (</a:t>
            </a:r>
            <a:r>
              <a:rPr lang="cs-CZ" altLang="cs-CZ" sz="1500" b="1" dirty="0"/>
              <a:t>Intel Atom</a:t>
            </a:r>
            <a:r>
              <a:rPr lang="cs-CZ" altLang="cs-CZ" sz="1500" dirty="0"/>
              <a:t>, VIA Nano, AMD </a:t>
            </a:r>
            <a:r>
              <a:rPr lang="cs-CZ" altLang="cs-CZ" sz="1500" dirty="0" err="1"/>
              <a:t>Geode</a:t>
            </a:r>
            <a:r>
              <a:rPr lang="cs-CZ" altLang="cs-CZ" sz="1500" dirty="0"/>
              <a:t>)</a:t>
            </a:r>
          </a:p>
          <a:p>
            <a:pPr lvl="1"/>
            <a:r>
              <a:rPr lang="cs-CZ" altLang="cs-CZ" sz="1500" dirty="0"/>
              <a:t>Kompatibilita s PC - Použité procesory jsou kompatibilní s řadou x86 </a:t>
            </a:r>
          </a:p>
          <a:p>
            <a:pPr lvl="1"/>
            <a:r>
              <a:rPr lang="cs-CZ" altLang="cs-CZ" sz="1500" dirty="0"/>
              <a:t>Nemají integrovanou CD/DVD mechaniku (což v té době všechny běžné notebooky měly)</a:t>
            </a:r>
          </a:p>
          <a:p>
            <a:pPr lvl="1"/>
            <a:r>
              <a:rPr lang="cs-CZ" altLang="cs-CZ" sz="1500" dirty="0"/>
              <a:t>Komunikace s okolím přes Wifi, </a:t>
            </a:r>
            <a:r>
              <a:rPr lang="cs-CZ" altLang="cs-CZ" sz="1500" dirty="0" err="1"/>
              <a:t>bluetooth</a:t>
            </a:r>
            <a:r>
              <a:rPr lang="cs-CZ" altLang="cs-CZ" sz="1500" dirty="0"/>
              <a:t>, USB, Ethernet</a:t>
            </a:r>
          </a:p>
          <a:p>
            <a:pPr lvl="1"/>
            <a:r>
              <a:rPr lang="cs-CZ" altLang="cs-CZ" sz="1500" dirty="0"/>
              <a:t>Použití pevných disků s nízkými otáčkami</a:t>
            </a:r>
          </a:p>
          <a:p>
            <a:pPr lvl="1"/>
            <a:r>
              <a:rPr lang="cs-CZ" altLang="cs-CZ" sz="1500" dirty="0"/>
              <a:t>Použití SSD</a:t>
            </a:r>
          </a:p>
          <a:p>
            <a:pPr lvl="1"/>
            <a:r>
              <a:rPr lang="cs-CZ" altLang="cs-CZ" sz="1500" dirty="0"/>
              <a:t>Použití OS s nízkými nároky na výkon (Windows XP, Linux)</a:t>
            </a:r>
          </a:p>
          <a:p>
            <a:pPr lvl="1"/>
            <a:r>
              <a:rPr lang="cs-CZ" altLang="cs-CZ" sz="1500" dirty="0"/>
              <a:t>Integrovaná grafika v </a:t>
            </a:r>
            <a:r>
              <a:rPr lang="cs-CZ" altLang="cs-CZ" sz="1500" dirty="0" err="1"/>
              <a:t>chipsetu</a:t>
            </a:r>
            <a:endParaRPr lang="cs-CZ" altLang="cs-CZ" sz="1500" dirty="0"/>
          </a:p>
          <a:p>
            <a:pPr lvl="1"/>
            <a:r>
              <a:rPr lang="cs-CZ" altLang="cs-CZ" sz="1500" dirty="0"/>
              <a:t>Klávesnice neobsahuje numerickou část a tlačítka mají menší nestandardní rozměr</a:t>
            </a:r>
          </a:p>
          <a:p>
            <a:pPr lvl="1"/>
            <a:r>
              <a:rPr lang="cs-CZ" altLang="cs-CZ" sz="1500" dirty="0"/>
              <a:t>Hmotnost 800 až 1500 g (obvykle dost záleží na kapacitě akumulátoru)</a:t>
            </a:r>
          </a:p>
          <a:p>
            <a:pPr lvl="1"/>
            <a:r>
              <a:rPr lang="cs-CZ" altLang="cs-CZ" sz="1500" dirty="0"/>
              <a:t>Displej 7 – 11 palců</a:t>
            </a:r>
          </a:p>
          <a:p>
            <a:pPr lvl="1"/>
            <a:r>
              <a:rPr lang="cs-CZ" altLang="cs-CZ" sz="1500" dirty="0"/>
              <a:t>Cena 4900 – 15000 Kč</a:t>
            </a:r>
          </a:p>
          <a:p>
            <a:pPr lvl="1"/>
            <a:r>
              <a:rPr lang="cs-CZ" altLang="cs-CZ" sz="1500" dirty="0"/>
              <a:t>Výdrž na baterie 2 – 10 hodin</a:t>
            </a:r>
          </a:p>
          <a:p>
            <a:pPr lvl="1"/>
            <a:r>
              <a:rPr lang="cs-CZ" altLang="cs-CZ" sz="1500" dirty="0"/>
              <a:t>Celkový příkon celého notebooku 5 – 15 W</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30B461B1-E4C8-4C20-9D0A-6152D7155F17}"/>
              </a:ext>
            </a:extLst>
          </p:cNvPr>
          <p:cNvSpPr>
            <a:spLocks noGrp="1" noChangeArrowheads="1"/>
          </p:cNvSpPr>
          <p:nvPr>
            <p:ph type="title"/>
          </p:nvPr>
        </p:nvSpPr>
        <p:spPr/>
        <p:txBody>
          <a:bodyPr/>
          <a:lstStyle/>
          <a:p>
            <a:r>
              <a:rPr lang="cs-CZ" altLang="cs-CZ"/>
              <a:t>Netbook</a:t>
            </a:r>
          </a:p>
        </p:txBody>
      </p:sp>
      <p:pic>
        <p:nvPicPr>
          <p:cNvPr id="49155" name="Picture 12" descr="asus-eee-pc-12">
            <a:extLst>
              <a:ext uri="{FF2B5EF4-FFF2-40B4-BE49-F238E27FC236}">
                <a16:creationId xmlns:a16="http://schemas.microsoft.com/office/drawing/2014/main" id="{6DAA8184-4E01-4513-9A13-C901D715CAB1}"/>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252413" y="1628775"/>
            <a:ext cx="6264276" cy="4178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9156" name="Picture 8" descr="6e9964bed8d72845e24db26a3b3ce4e8">
            <a:extLst>
              <a:ext uri="{FF2B5EF4-FFF2-40B4-BE49-F238E27FC236}">
                <a16:creationId xmlns:a16="http://schemas.microsoft.com/office/drawing/2014/main" id="{82FE6F0A-B66C-4F26-BEE4-7D234B4BE85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648200" y="2409825"/>
            <a:ext cx="4038600" cy="30289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9157" name="Text Box 14">
            <a:extLst>
              <a:ext uri="{FF2B5EF4-FFF2-40B4-BE49-F238E27FC236}">
                <a16:creationId xmlns:a16="http://schemas.microsoft.com/office/drawing/2014/main" id="{21E0875A-EE9E-4E56-BAC4-E85B2E41583D}"/>
              </a:ext>
            </a:extLst>
          </p:cNvPr>
          <p:cNvSpPr txBox="1">
            <a:spLocks noChangeArrowheads="1"/>
          </p:cNvSpPr>
          <p:nvPr/>
        </p:nvSpPr>
        <p:spPr bwMode="auto">
          <a:xfrm>
            <a:off x="1042988" y="5876925"/>
            <a:ext cx="7273925"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SzTx/>
              <a:buFontTx/>
              <a:buNone/>
            </a:pPr>
            <a:r>
              <a:rPr lang="cs-CZ" altLang="cs-CZ" sz="1800"/>
              <a:t>Nejpopulárnější dvě řady netbooků – </a:t>
            </a:r>
          </a:p>
          <a:p>
            <a:pPr eaLnBrk="1" hangingPunct="1">
              <a:spcBef>
                <a:spcPct val="50000"/>
              </a:spcBef>
              <a:buClrTx/>
              <a:buSzTx/>
              <a:buFontTx/>
              <a:buNone/>
            </a:pPr>
            <a:r>
              <a:rPr lang="cs-CZ" altLang="cs-CZ" sz="1800"/>
              <a:t>legendární ASUS EEE a Acer Aspire One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4771FD00-1F60-4AB7-ADF9-9215B2216717}"/>
              </a:ext>
            </a:extLst>
          </p:cNvPr>
          <p:cNvSpPr>
            <a:spLocks noGrp="1" noChangeArrowheads="1"/>
          </p:cNvSpPr>
          <p:nvPr>
            <p:ph type="title" idx="4294967295"/>
          </p:nvPr>
        </p:nvSpPr>
        <p:spPr/>
        <p:txBody>
          <a:bodyPr anchor="ctr"/>
          <a:lstStyle/>
          <a:p>
            <a:pPr eaLnBrk="1" hangingPunct="1"/>
            <a:r>
              <a:rPr lang="cs-CZ" altLang="cs-CZ" dirty="0"/>
              <a:t>Intel Atom</a:t>
            </a:r>
          </a:p>
        </p:txBody>
      </p:sp>
      <p:sp>
        <p:nvSpPr>
          <p:cNvPr id="50179" name="Rectangle 3">
            <a:extLst>
              <a:ext uri="{FF2B5EF4-FFF2-40B4-BE49-F238E27FC236}">
                <a16:creationId xmlns:a16="http://schemas.microsoft.com/office/drawing/2014/main" id="{33B2553B-68FE-43B4-BFB2-FC77F84557CF}"/>
              </a:ext>
            </a:extLst>
          </p:cNvPr>
          <p:cNvSpPr>
            <a:spLocks noGrp="1" noChangeArrowheads="1"/>
          </p:cNvSpPr>
          <p:nvPr>
            <p:ph idx="4294967295"/>
          </p:nvPr>
        </p:nvSpPr>
        <p:spPr/>
        <p:txBody>
          <a:bodyPr/>
          <a:lstStyle/>
          <a:p>
            <a:pPr eaLnBrk="1" hangingPunct="1"/>
            <a:r>
              <a:rPr lang="cs-CZ" altLang="cs-CZ" sz="1700" dirty="0"/>
              <a:t>Procesor patřící do </a:t>
            </a:r>
            <a:r>
              <a:rPr lang="cs-CZ" altLang="cs-CZ" sz="1700" b="1" dirty="0"/>
              <a:t>rodiny x86</a:t>
            </a:r>
          </a:p>
          <a:p>
            <a:pPr eaLnBrk="1" hangingPunct="1"/>
            <a:r>
              <a:rPr lang="cs-CZ" altLang="cs-CZ" sz="1700" dirty="0"/>
              <a:t>Konstruován se snahou dosáhnout co nejlepší poměr výkon/elektrický příkon</a:t>
            </a:r>
          </a:p>
          <a:p>
            <a:pPr eaLnBrk="1" hangingPunct="1"/>
            <a:r>
              <a:rPr lang="cs-CZ" altLang="cs-CZ" sz="1700" dirty="0"/>
              <a:t>Spotřeba el. energie se dle typu pohybuje mezi </a:t>
            </a:r>
            <a:r>
              <a:rPr lang="cs-CZ" altLang="cs-CZ" sz="1700" b="1" dirty="0"/>
              <a:t>0,5 až 2,5 Watty</a:t>
            </a:r>
          </a:p>
          <a:p>
            <a:pPr eaLnBrk="1" hangingPunct="1"/>
            <a:r>
              <a:rPr lang="cs-CZ" altLang="cs-CZ" sz="1700" dirty="0"/>
              <a:t>První typy byly uvedeny na trh v roce </a:t>
            </a:r>
            <a:r>
              <a:rPr lang="cs-CZ" altLang="cs-CZ" sz="1700" b="1" dirty="0"/>
              <a:t>2008</a:t>
            </a:r>
            <a:r>
              <a:rPr lang="cs-CZ" altLang="cs-CZ" sz="1700" dirty="0"/>
              <a:t> a přinesly prudký nástup </a:t>
            </a:r>
            <a:r>
              <a:rPr lang="cs-CZ" altLang="cs-CZ" sz="1700" b="1" dirty="0"/>
              <a:t>netbooků</a:t>
            </a:r>
            <a:r>
              <a:rPr lang="cs-CZ" altLang="cs-CZ" sz="1700" dirty="0"/>
              <a:t> (miniaturní notebook)</a:t>
            </a:r>
          </a:p>
          <a:p>
            <a:pPr eaLnBrk="1" hangingPunct="1"/>
            <a:r>
              <a:rPr lang="cs-CZ" altLang="cs-CZ" sz="1700" dirty="0"/>
              <a:t>Všechny modely podporují </a:t>
            </a:r>
            <a:r>
              <a:rPr lang="cs-CZ" altLang="cs-CZ" sz="1700" i="1" dirty="0"/>
              <a:t>MMX, SSE, SSE2, SSE3, SSSE3, </a:t>
            </a:r>
            <a:r>
              <a:rPr lang="cs-CZ" altLang="cs-CZ" sz="1700" i="1" dirty="0" err="1"/>
              <a:t>Enhanced</a:t>
            </a:r>
            <a:r>
              <a:rPr lang="cs-CZ" altLang="cs-CZ" sz="1700" i="1" dirty="0"/>
              <a:t> Intel </a:t>
            </a:r>
            <a:r>
              <a:rPr lang="cs-CZ" altLang="cs-CZ" sz="1700" i="1" dirty="0" err="1"/>
              <a:t>SpeedStep</a:t>
            </a:r>
            <a:r>
              <a:rPr lang="cs-CZ" altLang="cs-CZ" sz="1700" i="1" dirty="0"/>
              <a:t> Technology (EIST)</a:t>
            </a:r>
            <a:r>
              <a:rPr lang="cs-CZ" altLang="cs-CZ" sz="1700" dirty="0"/>
              <a:t> </a:t>
            </a:r>
          </a:p>
          <a:p>
            <a:pPr eaLnBrk="1" hangingPunct="1"/>
            <a:r>
              <a:rPr lang="cs-CZ" altLang="cs-CZ" sz="1700" dirty="0"/>
              <a:t>Novější generace jsou dvoujádrové</a:t>
            </a:r>
          </a:p>
          <a:p>
            <a:pPr eaLnBrk="1" hangingPunct="1"/>
            <a:endParaRPr lang="cs-CZ" altLang="cs-CZ" dirty="0"/>
          </a:p>
          <a:p>
            <a:pPr eaLnBrk="1" hangingPunct="1"/>
            <a:endParaRPr lang="cs-CZ" altLang="cs-CZ" dirty="0"/>
          </a:p>
        </p:txBody>
      </p:sp>
      <p:pic>
        <p:nvPicPr>
          <p:cNvPr id="50180" name="Picture 5" descr="http://upload.wikimedia.org/wikipedia/commons/5/5a/IntelAtom.png">
            <a:extLst>
              <a:ext uri="{FF2B5EF4-FFF2-40B4-BE49-F238E27FC236}">
                <a16:creationId xmlns:a16="http://schemas.microsoft.com/office/drawing/2014/main" id="{1521D33F-070E-4E25-AC44-CB2CB3233D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463" y="3860800"/>
            <a:ext cx="4105275" cy="278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C6986918-5570-419F-A835-64A4C8ACF809}"/>
              </a:ext>
            </a:extLst>
          </p:cNvPr>
          <p:cNvSpPr>
            <a:spLocks noGrp="1" noChangeArrowheads="1"/>
          </p:cNvSpPr>
          <p:nvPr>
            <p:ph type="title" idx="4294967295"/>
          </p:nvPr>
        </p:nvSpPr>
        <p:spPr/>
        <p:txBody>
          <a:bodyPr anchor="ctr"/>
          <a:lstStyle/>
          <a:p>
            <a:pPr eaLnBrk="1" hangingPunct="1"/>
            <a:r>
              <a:rPr lang="cs-CZ" altLang="cs-CZ" dirty="0"/>
              <a:t>Intel Atom</a:t>
            </a:r>
          </a:p>
        </p:txBody>
      </p:sp>
      <p:sp>
        <p:nvSpPr>
          <p:cNvPr id="51203" name="Rectangle 3">
            <a:extLst>
              <a:ext uri="{FF2B5EF4-FFF2-40B4-BE49-F238E27FC236}">
                <a16:creationId xmlns:a16="http://schemas.microsoft.com/office/drawing/2014/main" id="{E9565B54-6BB5-4352-9E49-A27B176EEA7C}"/>
              </a:ext>
            </a:extLst>
          </p:cNvPr>
          <p:cNvSpPr>
            <a:spLocks noGrp="1" noChangeArrowheads="1"/>
          </p:cNvSpPr>
          <p:nvPr>
            <p:ph idx="4294967295"/>
          </p:nvPr>
        </p:nvSpPr>
        <p:spPr/>
        <p:txBody>
          <a:bodyPr/>
          <a:lstStyle/>
          <a:p>
            <a:pPr eaLnBrk="1" hangingPunct="1"/>
            <a:r>
              <a:rPr lang="cs-CZ" altLang="cs-CZ" sz="1600" b="1"/>
              <a:t>První generace</a:t>
            </a:r>
            <a:r>
              <a:rPr lang="cs-CZ" altLang="cs-CZ" sz="1600"/>
              <a:t> Atom procesorů nesla kódové označení </a:t>
            </a:r>
            <a:r>
              <a:rPr lang="cs-CZ" altLang="cs-CZ" sz="1600" b="1"/>
              <a:t>Silverthorne</a:t>
            </a:r>
          </a:p>
          <a:p>
            <a:pPr eaLnBrk="1" hangingPunct="1"/>
            <a:r>
              <a:rPr lang="cs-CZ" altLang="cs-CZ" sz="1600"/>
              <a:t>Tyto procesory byly </a:t>
            </a:r>
            <a:r>
              <a:rPr lang="cs-CZ" altLang="cs-CZ" sz="1600" b="1"/>
              <a:t>jednojádrové</a:t>
            </a:r>
          </a:p>
          <a:p>
            <a:pPr eaLnBrk="1" hangingPunct="1"/>
            <a:r>
              <a:rPr lang="cs-CZ" altLang="cs-CZ" sz="1600"/>
              <a:t>Obsahují 47 milionů tranzistorů (z toho 31 milionů je cache)</a:t>
            </a:r>
          </a:p>
          <a:p>
            <a:pPr eaLnBrk="1" hangingPunct="1"/>
            <a:r>
              <a:rPr lang="cs-CZ" altLang="cs-CZ" sz="1600"/>
              <a:t>Vyráběno technologií 45 nm</a:t>
            </a:r>
          </a:p>
          <a:p>
            <a:pPr eaLnBrk="1" hangingPunct="1"/>
            <a:r>
              <a:rPr lang="cs-CZ" altLang="cs-CZ" sz="1600"/>
              <a:t>Různé varianty tohoto procesoru byly použity v prvních netboocích </a:t>
            </a:r>
            <a:r>
              <a:rPr lang="cs-CZ" altLang="cs-CZ" sz="1600" b="1"/>
              <a:t>Asus EEE </a:t>
            </a:r>
            <a:r>
              <a:rPr lang="cs-CZ" altLang="cs-CZ" sz="1600"/>
              <a:t>a Acer </a:t>
            </a:r>
            <a:r>
              <a:rPr lang="cs-CZ" altLang="cs-CZ" sz="1600" b="1"/>
              <a:t>Aspire One </a:t>
            </a:r>
            <a:r>
              <a:rPr lang="cs-CZ" altLang="cs-CZ" sz="1600"/>
              <a:t>– počátek éry miniaturních notebooků</a:t>
            </a:r>
          </a:p>
          <a:p>
            <a:pPr eaLnBrk="1" hangingPunct="1"/>
            <a:r>
              <a:rPr lang="cs-CZ" altLang="cs-CZ" sz="1600"/>
              <a:t>Varianty Z520, Z520PT, Z530, Z530P, Z540 and Z550 podporují hyperthreading a VT-X</a:t>
            </a:r>
          </a:p>
          <a:p>
            <a:pPr eaLnBrk="1" hangingPunct="1">
              <a:lnSpc>
                <a:spcPct val="90000"/>
              </a:lnSpc>
            </a:pPr>
            <a:endParaRPr lang="cs-CZ" altLang="cs-CZ" sz="1500"/>
          </a:p>
          <a:p>
            <a:pPr eaLnBrk="1" hangingPunct="1">
              <a:lnSpc>
                <a:spcPct val="90000"/>
              </a:lnSpc>
            </a:pPr>
            <a:endParaRPr lang="cs-CZ" altLang="cs-CZ" sz="26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5" descr="http://www.zive.cz/uploadedfiles/166052636.jpg">
            <a:extLst>
              <a:ext uri="{FF2B5EF4-FFF2-40B4-BE49-F238E27FC236}">
                <a16:creationId xmlns:a16="http://schemas.microsoft.com/office/drawing/2014/main" id="{65A25F11-88E1-4969-BB28-65F4400DF1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047750"/>
            <a:ext cx="7620000" cy="476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EF906873-367A-44DF-9AE9-05BA6507B241}"/>
              </a:ext>
            </a:extLst>
          </p:cNvPr>
          <p:cNvSpPr>
            <a:spLocks noGrp="1" noChangeArrowheads="1"/>
          </p:cNvSpPr>
          <p:nvPr>
            <p:ph type="title" idx="4294967295"/>
          </p:nvPr>
        </p:nvSpPr>
        <p:spPr/>
        <p:txBody>
          <a:bodyPr anchor="ctr"/>
          <a:lstStyle/>
          <a:p>
            <a:pPr eaLnBrk="1" hangingPunct="1"/>
            <a:r>
              <a:rPr lang="cs-CZ" altLang="cs-CZ" dirty="0"/>
              <a:t>Intel Atom</a:t>
            </a:r>
          </a:p>
        </p:txBody>
      </p:sp>
      <p:sp>
        <p:nvSpPr>
          <p:cNvPr id="53251" name="Rectangle 3">
            <a:extLst>
              <a:ext uri="{FF2B5EF4-FFF2-40B4-BE49-F238E27FC236}">
                <a16:creationId xmlns:a16="http://schemas.microsoft.com/office/drawing/2014/main" id="{E006B76C-872F-4E50-B44E-49460EE90493}"/>
              </a:ext>
            </a:extLst>
          </p:cNvPr>
          <p:cNvSpPr>
            <a:spLocks noGrp="1" noChangeArrowheads="1"/>
          </p:cNvSpPr>
          <p:nvPr>
            <p:ph idx="4294967295"/>
          </p:nvPr>
        </p:nvSpPr>
        <p:spPr/>
        <p:txBody>
          <a:bodyPr/>
          <a:lstStyle/>
          <a:p>
            <a:pPr eaLnBrk="1" hangingPunct="1"/>
            <a:r>
              <a:rPr lang="cs-CZ" altLang="cs-CZ" sz="1500"/>
              <a:t>Výkonnější </a:t>
            </a:r>
            <a:r>
              <a:rPr lang="cs-CZ" altLang="cs-CZ" sz="1500" b="1"/>
              <a:t>druhá řada Atomů </a:t>
            </a:r>
            <a:r>
              <a:rPr lang="cs-CZ" altLang="cs-CZ" sz="1500"/>
              <a:t>z roku 2008 nese označení </a:t>
            </a:r>
            <a:r>
              <a:rPr lang="cs-CZ" altLang="cs-CZ" sz="1500" b="1"/>
              <a:t>Diamondville</a:t>
            </a:r>
          </a:p>
          <a:p>
            <a:pPr eaLnBrk="1" hangingPunct="1"/>
            <a:r>
              <a:rPr lang="cs-CZ" altLang="cs-CZ" sz="1500"/>
              <a:t>Procesory s označením Atom N a Atom 200 jsou </a:t>
            </a:r>
            <a:r>
              <a:rPr lang="cs-CZ" altLang="cs-CZ" sz="1500" b="1"/>
              <a:t>jednojádrové </a:t>
            </a:r>
            <a:r>
              <a:rPr lang="cs-CZ" altLang="cs-CZ" sz="1500"/>
              <a:t>se spotřebou 4W, cena cca 25 </a:t>
            </a:r>
            <a:r>
              <a:rPr lang="en-US" altLang="cs-CZ" sz="1500"/>
              <a:t>$</a:t>
            </a:r>
            <a:endParaRPr lang="cs-CZ" altLang="cs-CZ" sz="1500" b="1"/>
          </a:p>
          <a:p>
            <a:pPr eaLnBrk="1" hangingPunct="1"/>
            <a:r>
              <a:rPr lang="cs-CZ" altLang="cs-CZ" sz="1500"/>
              <a:t>Procesory Atom 300 jsou </a:t>
            </a:r>
            <a:r>
              <a:rPr lang="cs-CZ" altLang="cs-CZ" sz="1500" b="1"/>
              <a:t>dvoujádrové </a:t>
            </a:r>
            <a:r>
              <a:rPr lang="cs-CZ" altLang="cs-CZ" sz="1500"/>
              <a:t>se spotřebou 8W</a:t>
            </a:r>
            <a:r>
              <a:rPr lang="en-US" altLang="cs-CZ" sz="1500"/>
              <a:t>, cena cca 40 $</a:t>
            </a:r>
            <a:endParaRPr lang="cs-CZ" altLang="cs-CZ" sz="1500" b="1"/>
          </a:p>
          <a:p>
            <a:pPr eaLnBrk="1" hangingPunct="1"/>
            <a:r>
              <a:rPr lang="cs-CZ" altLang="cs-CZ" sz="1500"/>
              <a:t>Výrobní technologie 45 nm</a:t>
            </a:r>
            <a:endParaRPr lang="en-US" altLang="cs-CZ" sz="1500"/>
          </a:p>
          <a:p>
            <a:pPr eaLnBrk="1" hangingPunct="1"/>
            <a:r>
              <a:rPr lang="en-US" altLang="cs-CZ" sz="1500"/>
              <a:t>Taktovac</a:t>
            </a:r>
            <a:r>
              <a:rPr lang="cs-CZ" altLang="cs-CZ" sz="1500"/>
              <a:t>í frekvence 1600 MHz (na této frekvenci má přibližně stejný výkon jako Intel Core 900 MHz)</a:t>
            </a:r>
          </a:p>
          <a:p>
            <a:pPr eaLnBrk="1" hangingPunct="1"/>
            <a:endParaRPr lang="cs-CZ" altLang="cs-CZ" sz="1500"/>
          </a:p>
          <a:p>
            <a:pPr eaLnBrk="1" hangingPunct="1"/>
            <a:endParaRPr lang="cs-CZ" altLang="cs-CZ" sz="1500"/>
          </a:p>
          <a:p>
            <a:pPr eaLnBrk="1" hangingPunct="1"/>
            <a:r>
              <a:rPr lang="cs-CZ" altLang="cs-CZ" sz="1500"/>
              <a:t>V roce 2009 přichází generace </a:t>
            </a:r>
            <a:r>
              <a:rPr lang="cs-CZ" altLang="cs-CZ" sz="1500" b="1"/>
              <a:t>Pineview</a:t>
            </a:r>
          </a:p>
          <a:p>
            <a:pPr eaLnBrk="1" hangingPunct="1"/>
            <a:r>
              <a:rPr lang="cs-CZ" altLang="cs-CZ" sz="1500"/>
              <a:t>Taktovací frekvence mírně vzrostla na 1,67 nebo 1,83 GHz</a:t>
            </a:r>
          </a:p>
          <a:p>
            <a:pPr eaLnBrk="1" hangingPunct="1"/>
            <a:r>
              <a:rPr lang="cs-CZ" altLang="cs-CZ" sz="1500"/>
              <a:t>Spotřeba 5,5 W u jednojádrových a až 13 W u dvoujádrových verzí</a:t>
            </a:r>
          </a:p>
          <a:p>
            <a:pPr eaLnBrk="1" hangingPunct="1"/>
            <a:r>
              <a:rPr lang="cs-CZ" altLang="cs-CZ" sz="1500"/>
              <a:t>Do mikroprocesoru je integrován i northbridge a grafická výpočetní jednotka</a:t>
            </a:r>
          </a:p>
          <a:p>
            <a:pPr eaLnBrk="1" hangingPunct="1"/>
            <a:r>
              <a:rPr lang="cs-CZ" altLang="cs-CZ" sz="1500"/>
              <a:t>Cena 60 – 80 </a:t>
            </a:r>
            <a:r>
              <a:rPr lang="en-US" altLang="cs-CZ" sz="1500"/>
              <a:t>$ </a:t>
            </a:r>
            <a:r>
              <a:rPr lang="cs-CZ" altLang="cs-CZ" sz="1500"/>
              <a:t>(dle taktovací frekvence a počtu jader)</a:t>
            </a:r>
          </a:p>
          <a:p>
            <a:pPr eaLnBrk="1" hangingPunct="1"/>
            <a:endParaRPr lang="cs-CZ" altLang="cs-CZ" sz="15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Nadpis 1">
            <a:extLst>
              <a:ext uri="{FF2B5EF4-FFF2-40B4-BE49-F238E27FC236}">
                <a16:creationId xmlns:a16="http://schemas.microsoft.com/office/drawing/2014/main" id="{C5FF8D0E-5CA8-47E0-99B2-2C7155B9FDA7}"/>
              </a:ext>
            </a:extLst>
          </p:cNvPr>
          <p:cNvSpPr>
            <a:spLocks noGrp="1" noChangeArrowheads="1"/>
          </p:cNvSpPr>
          <p:nvPr>
            <p:ph type="title"/>
          </p:nvPr>
        </p:nvSpPr>
        <p:spPr/>
        <p:txBody>
          <a:bodyPr/>
          <a:lstStyle/>
          <a:p>
            <a:r>
              <a:rPr lang="cs-CZ" altLang="cs-CZ"/>
              <a:t>Notebook</a:t>
            </a:r>
          </a:p>
        </p:txBody>
      </p:sp>
      <p:sp>
        <p:nvSpPr>
          <p:cNvPr id="8195" name="Zástupný obsah 2">
            <a:extLst>
              <a:ext uri="{FF2B5EF4-FFF2-40B4-BE49-F238E27FC236}">
                <a16:creationId xmlns:a16="http://schemas.microsoft.com/office/drawing/2014/main" id="{CC81B474-BD26-4E6B-BF4E-A828DC762688}"/>
              </a:ext>
            </a:extLst>
          </p:cNvPr>
          <p:cNvSpPr>
            <a:spLocks noGrp="1" noChangeArrowheads="1"/>
          </p:cNvSpPr>
          <p:nvPr>
            <p:ph idx="1"/>
          </p:nvPr>
        </p:nvSpPr>
        <p:spPr/>
        <p:txBody>
          <a:bodyPr/>
          <a:lstStyle/>
          <a:p>
            <a:pPr eaLnBrk="1" hangingPunct="1"/>
            <a:r>
              <a:rPr lang="cs-CZ" altLang="cs-CZ" sz="2000"/>
              <a:t>Průměrný notebook má dnes stejný výpočetní výkon a nabízí stejné možnosti jako průměrný desktop</a:t>
            </a:r>
          </a:p>
          <a:p>
            <a:pPr eaLnBrk="1" hangingPunct="1"/>
            <a:r>
              <a:rPr lang="cs-CZ" altLang="cs-CZ" sz="2000"/>
              <a:t>Špičkové notebooky ovšem zdaleka nedosahují výkonu špičkových desktopů</a:t>
            </a:r>
          </a:p>
          <a:p>
            <a:pPr eaLnBrk="1" hangingPunct="1"/>
            <a:r>
              <a:rPr lang="cs-CZ" altLang="cs-CZ" sz="2000"/>
              <a:t>V moderních noteboocích totiž nelze použít nejvýkonnější mikroprocesory a grafické čipy z důvodu jejich vysokého příkonu a problému s chlazením v omezeném prostoru</a:t>
            </a:r>
          </a:p>
          <a:p>
            <a:pPr eaLnBrk="1" hangingPunct="1"/>
            <a:r>
              <a:rPr lang="cs-CZ" altLang="cs-CZ" sz="2000"/>
              <a:t>Nelze tedy vyrobit notebooku dosahující výkonu špičkového desktopu</a:t>
            </a:r>
          </a:p>
          <a:p>
            <a:endParaRPr lang="cs-CZ" altLang="cs-CZ" sz="20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2622A45A-1BBE-4EC8-A240-0EE143464290}"/>
              </a:ext>
            </a:extLst>
          </p:cNvPr>
          <p:cNvSpPr>
            <a:spLocks noGrp="1" noChangeArrowheads="1"/>
          </p:cNvSpPr>
          <p:nvPr>
            <p:ph type="title"/>
          </p:nvPr>
        </p:nvSpPr>
        <p:spPr/>
        <p:txBody>
          <a:bodyPr/>
          <a:lstStyle/>
          <a:p>
            <a:r>
              <a:rPr lang="cs-CZ" altLang="cs-CZ"/>
              <a:t>Intel Atom</a:t>
            </a:r>
          </a:p>
        </p:txBody>
      </p:sp>
      <p:pic>
        <p:nvPicPr>
          <p:cNvPr id="54275" name="Picture 4" descr="pinetrail">
            <a:extLst>
              <a:ext uri="{FF2B5EF4-FFF2-40B4-BE49-F238E27FC236}">
                <a16:creationId xmlns:a16="http://schemas.microsoft.com/office/drawing/2014/main" id="{BE751887-A6AF-498A-85E6-727A2217A2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2349500"/>
            <a:ext cx="7993063" cy="406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B4931FFA-3A6F-4A22-86FA-F34CA3850C63}"/>
              </a:ext>
            </a:extLst>
          </p:cNvPr>
          <p:cNvSpPr>
            <a:spLocks noGrp="1" noChangeArrowheads="1"/>
          </p:cNvSpPr>
          <p:nvPr>
            <p:ph type="title"/>
          </p:nvPr>
        </p:nvSpPr>
        <p:spPr/>
        <p:txBody>
          <a:bodyPr/>
          <a:lstStyle/>
          <a:p>
            <a:r>
              <a:rPr lang="cs-CZ" altLang="cs-CZ"/>
              <a:t>Intel Atom</a:t>
            </a:r>
          </a:p>
        </p:txBody>
      </p:sp>
      <p:sp>
        <p:nvSpPr>
          <p:cNvPr id="55299" name="Rectangle 3">
            <a:extLst>
              <a:ext uri="{FF2B5EF4-FFF2-40B4-BE49-F238E27FC236}">
                <a16:creationId xmlns:a16="http://schemas.microsoft.com/office/drawing/2014/main" id="{4FD56AD9-575C-4629-A64E-0B78EFC155CC}"/>
              </a:ext>
            </a:extLst>
          </p:cNvPr>
          <p:cNvSpPr>
            <a:spLocks noGrp="1" noChangeArrowheads="1"/>
          </p:cNvSpPr>
          <p:nvPr>
            <p:ph type="body" idx="1"/>
          </p:nvPr>
        </p:nvSpPr>
        <p:spPr>
          <a:xfrm>
            <a:off x="425450" y="1557338"/>
            <a:ext cx="8229600" cy="4411662"/>
          </a:xfrm>
        </p:spPr>
        <p:txBody>
          <a:bodyPr/>
          <a:lstStyle/>
          <a:p>
            <a:pPr>
              <a:lnSpc>
                <a:spcPct val="80000"/>
              </a:lnSpc>
            </a:pPr>
            <a:r>
              <a:rPr lang="cs-CZ" altLang="cs-CZ" sz="1700" dirty="0"/>
              <a:t>Čtvrtá generace z roku 2011 nese označení </a:t>
            </a:r>
            <a:r>
              <a:rPr lang="cs-CZ" altLang="cs-CZ" sz="1700" b="1" dirty="0" err="1"/>
              <a:t>Cedarview</a:t>
            </a:r>
            <a:endParaRPr lang="cs-CZ" altLang="cs-CZ" sz="1700" b="1" dirty="0"/>
          </a:p>
          <a:p>
            <a:pPr eaLnBrk="1" hangingPunct="1">
              <a:lnSpc>
                <a:spcPct val="80000"/>
              </a:lnSpc>
            </a:pPr>
            <a:r>
              <a:rPr lang="cs-CZ" altLang="cs-CZ" sz="1700" dirty="0"/>
              <a:t>Procesory jsou dvoujádrové</a:t>
            </a:r>
          </a:p>
          <a:p>
            <a:pPr eaLnBrk="1" hangingPunct="1">
              <a:lnSpc>
                <a:spcPct val="80000"/>
              </a:lnSpc>
            </a:pPr>
            <a:r>
              <a:rPr lang="cs-CZ" altLang="cs-CZ" sz="1700" dirty="0"/>
              <a:t>Frekvence 1,6 – 1,9 GHz</a:t>
            </a:r>
          </a:p>
          <a:p>
            <a:pPr eaLnBrk="1" hangingPunct="1">
              <a:lnSpc>
                <a:spcPct val="80000"/>
              </a:lnSpc>
            </a:pPr>
            <a:r>
              <a:rPr lang="cs-CZ" altLang="cs-CZ" sz="1700" dirty="0"/>
              <a:t>Spotřeba 3,5 – 6,5 Wattu</a:t>
            </a:r>
          </a:p>
          <a:p>
            <a:pPr eaLnBrk="1" hangingPunct="1">
              <a:lnSpc>
                <a:spcPct val="80000"/>
              </a:lnSpc>
            </a:pPr>
            <a:endParaRPr lang="cs-CZ" altLang="cs-CZ" sz="1700" dirty="0"/>
          </a:p>
          <a:p>
            <a:pPr eaLnBrk="1" hangingPunct="1">
              <a:lnSpc>
                <a:spcPct val="80000"/>
              </a:lnSpc>
            </a:pPr>
            <a:r>
              <a:rPr lang="cs-CZ" altLang="cs-CZ" sz="1700" dirty="0"/>
              <a:t>Kromě mikroprocesorů Atom určený pro netbooky vyrábí Intel i extra úsporné typy pro UMPC, tablety a smartphony</a:t>
            </a:r>
          </a:p>
          <a:p>
            <a:pPr eaLnBrk="1" hangingPunct="1">
              <a:lnSpc>
                <a:spcPct val="80000"/>
              </a:lnSpc>
            </a:pPr>
            <a:r>
              <a:rPr lang="cs-CZ" altLang="cs-CZ" sz="1700" b="1" dirty="0"/>
              <a:t>MID </a:t>
            </a:r>
            <a:r>
              <a:rPr lang="cs-CZ" altLang="cs-CZ" sz="1700" b="1" dirty="0" err="1"/>
              <a:t>processor</a:t>
            </a:r>
            <a:r>
              <a:rPr lang="cs-CZ" altLang="cs-CZ" sz="1700" b="1" dirty="0"/>
              <a:t> – </a:t>
            </a:r>
            <a:r>
              <a:rPr lang="cs-CZ" altLang="cs-CZ" sz="1700" dirty="0"/>
              <a:t>mobile internet </a:t>
            </a:r>
            <a:r>
              <a:rPr lang="cs-CZ" altLang="cs-CZ" sz="1700" dirty="0" err="1"/>
              <a:t>device</a:t>
            </a:r>
            <a:r>
              <a:rPr lang="cs-CZ" altLang="cs-CZ" sz="1700" dirty="0"/>
              <a:t> </a:t>
            </a:r>
            <a:r>
              <a:rPr lang="cs-CZ" altLang="cs-CZ" sz="1700" dirty="0" err="1"/>
              <a:t>processor</a:t>
            </a:r>
            <a:endParaRPr lang="cs-CZ" altLang="cs-CZ" sz="1700" dirty="0"/>
          </a:p>
          <a:p>
            <a:pPr eaLnBrk="1" hangingPunct="1">
              <a:lnSpc>
                <a:spcPct val="80000"/>
              </a:lnSpc>
            </a:pPr>
            <a:r>
              <a:rPr lang="cs-CZ" altLang="cs-CZ" sz="1700" dirty="0"/>
              <a:t>Nejúspornější typ Atom Z500 800 MHz má spotřebu 0,5 W</a:t>
            </a:r>
          </a:p>
          <a:p>
            <a:pPr eaLnBrk="1" hangingPunct="1">
              <a:lnSpc>
                <a:spcPct val="80000"/>
              </a:lnSpc>
            </a:pPr>
            <a:r>
              <a:rPr lang="cs-CZ" altLang="cs-CZ" sz="1700" dirty="0"/>
              <a:t>Rozměry 13 x 14 mm</a:t>
            </a:r>
          </a:p>
          <a:p>
            <a:pPr eaLnBrk="1" hangingPunct="1">
              <a:lnSpc>
                <a:spcPct val="80000"/>
              </a:lnSpc>
            </a:pPr>
            <a:endParaRPr lang="cs-CZ" altLang="cs-CZ" sz="1700" dirty="0"/>
          </a:p>
          <a:p>
            <a:pPr eaLnBrk="1" hangingPunct="1">
              <a:lnSpc>
                <a:spcPct val="80000"/>
              </a:lnSpc>
            </a:pPr>
            <a:r>
              <a:rPr lang="cs-CZ" altLang="cs-CZ" sz="1700" dirty="0"/>
              <a:t>Druhá generace MID procesorů označená </a:t>
            </a:r>
            <a:r>
              <a:rPr lang="cs-CZ" altLang="cs-CZ" sz="1700" b="1" dirty="0" err="1"/>
              <a:t>Lincroft</a:t>
            </a:r>
            <a:endParaRPr lang="cs-CZ" altLang="cs-CZ" sz="1700" b="1" dirty="0"/>
          </a:p>
          <a:p>
            <a:pPr eaLnBrk="1" hangingPunct="1">
              <a:lnSpc>
                <a:spcPct val="80000"/>
              </a:lnSpc>
            </a:pPr>
            <a:r>
              <a:rPr lang="cs-CZ" altLang="cs-CZ" sz="1700" dirty="0"/>
              <a:t>Rozměry 13,8 x 13,8 x 1mm</a:t>
            </a:r>
          </a:p>
          <a:p>
            <a:pPr eaLnBrk="1" hangingPunct="1">
              <a:lnSpc>
                <a:spcPct val="80000"/>
              </a:lnSpc>
            </a:pPr>
            <a:r>
              <a:rPr lang="cs-CZ" altLang="cs-CZ" sz="1700" dirty="0"/>
              <a:t>140 milionů tranzistorů</a:t>
            </a:r>
          </a:p>
          <a:p>
            <a:pPr eaLnBrk="1" hangingPunct="1">
              <a:lnSpc>
                <a:spcPct val="80000"/>
              </a:lnSpc>
            </a:pPr>
            <a:r>
              <a:rPr lang="cs-CZ" altLang="cs-CZ" sz="1700" dirty="0"/>
              <a:t>Taktovací frekvence 900 MHz až 1600 MHz</a:t>
            </a:r>
          </a:p>
          <a:p>
            <a:pPr eaLnBrk="1" hangingPunct="1">
              <a:lnSpc>
                <a:spcPct val="80000"/>
              </a:lnSpc>
            </a:pPr>
            <a:r>
              <a:rPr lang="cs-CZ" altLang="cs-CZ" sz="1700" dirty="0"/>
              <a:t>Spotřeba 1,3 W až 2,2 W</a:t>
            </a:r>
          </a:p>
          <a:p>
            <a:pPr eaLnBrk="1" hangingPunct="1">
              <a:lnSpc>
                <a:spcPct val="80000"/>
              </a:lnSpc>
            </a:pPr>
            <a:endParaRPr lang="cs-CZ" altLang="cs-CZ" sz="1700" dirty="0"/>
          </a:p>
          <a:p>
            <a:pPr eaLnBrk="1" hangingPunct="1"/>
            <a:r>
              <a:rPr lang="cs-CZ" altLang="cs-CZ" sz="1700" dirty="0"/>
              <a:t>Výhoda zařízení, která používají MID procesor Atom bude v tom, že jsou kompatibilní s x86, může na nich </a:t>
            </a:r>
            <a:r>
              <a:rPr lang="cs-CZ" altLang="cs-CZ" sz="1700" dirty="0" err="1"/>
              <a:t>bežet</a:t>
            </a:r>
            <a:r>
              <a:rPr lang="cs-CZ" altLang="cs-CZ" sz="1700" dirty="0"/>
              <a:t> běžný software pro osobní počítače PC</a:t>
            </a:r>
          </a:p>
          <a:p>
            <a:pPr>
              <a:lnSpc>
                <a:spcPct val="80000"/>
              </a:lnSpc>
            </a:pPr>
            <a:endParaRPr lang="cs-CZ" altLang="cs-CZ" sz="1700" b="1"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F0269D61-E437-4649-BC01-6E91E0BC46E8}"/>
              </a:ext>
            </a:extLst>
          </p:cNvPr>
          <p:cNvSpPr>
            <a:spLocks noGrp="1" noChangeArrowheads="1"/>
          </p:cNvSpPr>
          <p:nvPr>
            <p:ph type="title"/>
          </p:nvPr>
        </p:nvSpPr>
        <p:spPr/>
        <p:txBody>
          <a:bodyPr/>
          <a:lstStyle/>
          <a:p>
            <a:r>
              <a:rPr lang="cs-CZ" altLang="cs-CZ"/>
              <a:t>Intel Atom</a:t>
            </a:r>
          </a:p>
        </p:txBody>
      </p:sp>
      <p:pic>
        <p:nvPicPr>
          <p:cNvPr id="56323" name="Picture 4" descr="lincroft-thumb">
            <a:extLst>
              <a:ext uri="{FF2B5EF4-FFF2-40B4-BE49-F238E27FC236}">
                <a16:creationId xmlns:a16="http://schemas.microsoft.com/office/drawing/2014/main" id="{4F86794F-F781-4C92-B428-A10B176E80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628775"/>
            <a:ext cx="2735263" cy="169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4" name="Picture 5" descr="66489">
            <a:extLst>
              <a:ext uri="{FF2B5EF4-FFF2-40B4-BE49-F238E27FC236}">
                <a16:creationId xmlns:a16="http://schemas.microsoft.com/office/drawing/2014/main" id="{EFC744D3-1D06-452E-A529-9A72EA315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113" y="1844675"/>
            <a:ext cx="5715000" cy="465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6081D633-8238-4169-A6E7-C4E978076394}"/>
              </a:ext>
            </a:extLst>
          </p:cNvPr>
          <p:cNvSpPr>
            <a:spLocks noGrp="1" noChangeArrowheads="1"/>
          </p:cNvSpPr>
          <p:nvPr>
            <p:ph type="title"/>
          </p:nvPr>
        </p:nvSpPr>
        <p:spPr/>
        <p:txBody>
          <a:bodyPr/>
          <a:lstStyle/>
          <a:p>
            <a:r>
              <a:rPr lang="cs-CZ" altLang="cs-CZ"/>
              <a:t>Intel Atom</a:t>
            </a:r>
          </a:p>
        </p:txBody>
      </p:sp>
      <p:sp>
        <p:nvSpPr>
          <p:cNvPr id="57347" name="Rectangle 3">
            <a:extLst>
              <a:ext uri="{FF2B5EF4-FFF2-40B4-BE49-F238E27FC236}">
                <a16:creationId xmlns:a16="http://schemas.microsoft.com/office/drawing/2014/main" id="{A1594036-DA9E-45EF-B8BF-01D69501B461}"/>
              </a:ext>
            </a:extLst>
          </p:cNvPr>
          <p:cNvSpPr>
            <a:spLocks noGrp="1" noChangeArrowheads="1"/>
          </p:cNvSpPr>
          <p:nvPr>
            <p:ph type="body" idx="1"/>
          </p:nvPr>
        </p:nvSpPr>
        <p:spPr/>
        <p:txBody>
          <a:bodyPr/>
          <a:lstStyle/>
          <a:p>
            <a:pPr>
              <a:lnSpc>
                <a:spcPct val="80000"/>
              </a:lnSpc>
            </a:pPr>
            <a:r>
              <a:rPr lang="cs-CZ" altLang="cs-CZ" sz="1500"/>
              <a:t>Řada Penwell z roku 2012 má rozměry 12 x 12 x 1 mm a taktovací frekvenci 1,3 GHz – 2 GHz</a:t>
            </a:r>
          </a:p>
          <a:p>
            <a:pPr>
              <a:lnSpc>
                <a:spcPct val="80000"/>
              </a:lnSpc>
            </a:pPr>
            <a:r>
              <a:rPr lang="cs-CZ" altLang="cs-CZ" sz="1500"/>
              <a:t>Procesory jsou použity v mobilních telefonech Motorola</a:t>
            </a:r>
          </a:p>
          <a:p>
            <a:pPr>
              <a:lnSpc>
                <a:spcPct val="80000"/>
              </a:lnSpc>
            </a:pPr>
            <a:r>
              <a:rPr lang="cs-CZ" altLang="cs-CZ" sz="1500"/>
              <a:t>Jedná se o </a:t>
            </a:r>
            <a:r>
              <a:rPr lang="cs-CZ" altLang="cs-CZ" sz="1500" b="1"/>
              <a:t>SoC – System on Chip</a:t>
            </a:r>
            <a:r>
              <a:rPr lang="cs-CZ" altLang="cs-CZ" sz="1500"/>
              <a:t> (viz další stránky)</a:t>
            </a:r>
            <a:endParaRPr lang="cs-CZ" altLang="cs-CZ" sz="1500" b="1"/>
          </a:p>
          <a:p>
            <a:pPr>
              <a:lnSpc>
                <a:spcPct val="80000"/>
              </a:lnSpc>
            </a:pPr>
            <a:r>
              <a:rPr lang="cs-CZ" altLang="cs-CZ" sz="1500"/>
              <a:t>Všechny komponenty počítače jsou integrovány v jediném čipu (nejedná se tedy pouze o mikroprocesor, ale obsahuje i paměť a integrovaná I/O zařízení)</a:t>
            </a:r>
          </a:p>
          <a:p>
            <a:pPr>
              <a:lnSpc>
                <a:spcPct val="80000"/>
              </a:lnSpc>
            </a:pPr>
            <a:endParaRPr lang="cs-CZ" altLang="cs-CZ" sz="1500"/>
          </a:p>
          <a:p>
            <a:pPr>
              <a:lnSpc>
                <a:spcPct val="80000"/>
              </a:lnSpc>
            </a:pPr>
            <a:r>
              <a:rPr lang="en-US" altLang="cs-CZ" sz="1500"/>
              <a:t>Po</a:t>
            </a:r>
            <a:r>
              <a:rPr lang="cs-CZ" altLang="cs-CZ" sz="1500"/>
              <a:t>čátkem roku 2013 Intel představuje řadu </a:t>
            </a:r>
            <a:r>
              <a:rPr lang="cs-CZ" altLang="cs-CZ" sz="1500" b="1"/>
              <a:t>Cloverview</a:t>
            </a:r>
            <a:r>
              <a:rPr lang="cs-CZ" altLang="cs-CZ" sz="1500"/>
              <a:t> určenou pro </a:t>
            </a:r>
            <a:r>
              <a:rPr lang="cs-CZ" altLang="cs-CZ" sz="1500" b="1"/>
              <a:t>tablety</a:t>
            </a:r>
          </a:p>
          <a:p>
            <a:pPr>
              <a:lnSpc>
                <a:spcPct val="80000"/>
              </a:lnSpc>
            </a:pPr>
            <a:r>
              <a:rPr lang="cs-CZ" altLang="cs-CZ" sz="1500"/>
              <a:t>Procesory mají dvě jádra, taktovací frekvence 1,2 až 2 GHz</a:t>
            </a:r>
          </a:p>
          <a:p>
            <a:pPr>
              <a:lnSpc>
                <a:spcPct val="80000"/>
              </a:lnSpc>
            </a:pPr>
            <a:r>
              <a:rPr lang="en-US" altLang="cs-CZ" sz="1500"/>
              <a:t>Velk</a:t>
            </a:r>
            <a:r>
              <a:rPr lang="cs-CZ" altLang="cs-CZ" sz="1500"/>
              <a:t>á L2 cache 1 MB (neobvyklé pro procesory s tímto určením)</a:t>
            </a:r>
            <a:endParaRPr lang="en-US" altLang="cs-CZ" sz="1500"/>
          </a:p>
          <a:p>
            <a:pPr>
              <a:lnSpc>
                <a:spcPct val="80000"/>
              </a:lnSpc>
            </a:pPr>
            <a:r>
              <a:rPr lang="cs-CZ" altLang="cs-CZ" sz="1500"/>
              <a:t>Cena cca 40 </a:t>
            </a:r>
            <a:r>
              <a:rPr lang="en-US" altLang="cs-CZ" sz="1500"/>
              <a:t>$</a:t>
            </a:r>
            <a:endParaRPr lang="cs-CZ" altLang="cs-CZ" sz="1500"/>
          </a:p>
          <a:p>
            <a:pPr>
              <a:lnSpc>
                <a:spcPct val="80000"/>
              </a:lnSpc>
            </a:pPr>
            <a:endParaRPr lang="cs-CZ" altLang="cs-CZ" sz="1500"/>
          </a:p>
          <a:p>
            <a:pPr>
              <a:lnSpc>
                <a:spcPct val="80000"/>
              </a:lnSpc>
            </a:pPr>
            <a:r>
              <a:rPr lang="cs-CZ" altLang="cs-CZ" sz="1500"/>
              <a:t>Na podzim 2013 se objevují </a:t>
            </a:r>
            <a:r>
              <a:rPr lang="cs-CZ" altLang="cs-CZ" sz="1500" b="1"/>
              <a:t>čtyřjádrové</a:t>
            </a:r>
            <a:r>
              <a:rPr lang="cs-CZ" altLang="cs-CZ" sz="1500"/>
              <a:t> mikroprocesory </a:t>
            </a:r>
            <a:r>
              <a:rPr lang="cs-CZ" altLang="cs-CZ" sz="1500" b="1"/>
              <a:t>Bay-Trail-T</a:t>
            </a:r>
          </a:p>
          <a:p>
            <a:pPr>
              <a:lnSpc>
                <a:spcPct val="80000"/>
              </a:lnSpc>
            </a:pPr>
            <a:r>
              <a:rPr lang="cs-CZ" altLang="cs-CZ" sz="1500"/>
              <a:t>Integrován stejný grafický čip jako je v procesorech řady IvyBridge</a:t>
            </a:r>
          </a:p>
          <a:p>
            <a:pPr>
              <a:lnSpc>
                <a:spcPct val="80000"/>
              </a:lnSpc>
            </a:pPr>
            <a:r>
              <a:rPr lang="cs-CZ" altLang="cs-CZ" sz="1500"/>
              <a:t>Rozměry 17 x 17 x 1 mm</a:t>
            </a:r>
          </a:p>
          <a:p>
            <a:pPr>
              <a:lnSpc>
                <a:spcPct val="80000"/>
              </a:lnSpc>
            </a:pPr>
            <a:r>
              <a:rPr lang="cs-CZ" altLang="cs-CZ" sz="1500"/>
              <a:t>Taktovací frekvence 1,33 až 2,39 GHz</a:t>
            </a:r>
          </a:p>
          <a:p>
            <a:pPr>
              <a:lnSpc>
                <a:spcPct val="80000"/>
              </a:lnSpc>
            </a:pPr>
            <a:r>
              <a:rPr lang="cs-CZ" altLang="cs-CZ" sz="1500"/>
              <a:t>Velká L2 cache 2 MB</a:t>
            </a:r>
          </a:p>
          <a:p>
            <a:pPr>
              <a:lnSpc>
                <a:spcPct val="80000"/>
              </a:lnSpc>
            </a:pPr>
            <a:r>
              <a:rPr lang="cs-CZ" altLang="cs-CZ" sz="1500"/>
              <a:t>Cena cca 30</a:t>
            </a:r>
            <a:r>
              <a:rPr lang="en-US" altLang="cs-CZ" sz="1500"/>
              <a:t> $</a:t>
            </a:r>
            <a:endParaRPr lang="cs-CZ" altLang="cs-CZ" sz="1500"/>
          </a:p>
          <a:p>
            <a:pPr>
              <a:lnSpc>
                <a:spcPct val="80000"/>
              </a:lnSpc>
            </a:pPr>
            <a:endParaRPr lang="cs-CZ" altLang="cs-CZ" sz="15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2BDCE629-B712-482A-8DBA-5108F3A29C84}"/>
              </a:ext>
            </a:extLst>
          </p:cNvPr>
          <p:cNvSpPr>
            <a:spLocks noGrp="1" noChangeArrowheads="1"/>
          </p:cNvSpPr>
          <p:nvPr>
            <p:ph type="title"/>
          </p:nvPr>
        </p:nvSpPr>
        <p:spPr/>
        <p:txBody>
          <a:bodyPr/>
          <a:lstStyle/>
          <a:p>
            <a:r>
              <a:rPr lang="cs-CZ" altLang="cs-CZ"/>
              <a:t>System on chip</a:t>
            </a:r>
          </a:p>
        </p:txBody>
      </p:sp>
      <p:sp>
        <p:nvSpPr>
          <p:cNvPr id="58371" name="Rectangle 3">
            <a:extLst>
              <a:ext uri="{FF2B5EF4-FFF2-40B4-BE49-F238E27FC236}">
                <a16:creationId xmlns:a16="http://schemas.microsoft.com/office/drawing/2014/main" id="{36B83462-8D60-4DB2-B2C6-C8E916B7DC03}"/>
              </a:ext>
            </a:extLst>
          </p:cNvPr>
          <p:cNvSpPr>
            <a:spLocks noGrp="1" noChangeArrowheads="1"/>
          </p:cNvSpPr>
          <p:nvPr>
            <p:ph type="body" idx="1"/>
          </p:nvPr>
        </p:nvSpPr>
        <p:spPr/>
        <p:txBody>
          <a:bodyPr/>
          <a:lstStyle/>
          <a:p>
            <a:r>
              <a:rPr lang="cs-CZ" altLang="cs-CZ" sz="1600"/>
              <a:t>SoC – Systém on chip</a:t>
            </a:r>
          </a:p>
          <a:p>
            <a:r>
              <a:rPr lang="cs-CZ" altLang="cs-CZ" sz="1600"/>
              <a:t>Technologie spočívající ve sloučení všech elektronických obvodů a komponent do jediného integrovaného obvodu</a:t>
            </a:r>
          </a:p>
          <a:p>
            <a:r>
              <a:rPr lang="cs-CZ" altLang="cs-CZ" sz="1600"/>
              <a:t>Vzniká superintegrovaný obvod obsahující to, co dříve bylo v několika samostatných chipech propojených deskou plošného spoje</a:t>
            </a:r>
          </a:p>
          <a:p>
            <a:r>
              <a:rPr lang="cs-CZ" altLang="cs-CZ" sz="1600"/>
              <a:t>Dnes ze ukazuje, že je levnější, rychlejší, spolehlivější vyrábět složité integrované obvody než více jednoduchých integrovaných obvodů, které se pak musí připájet na desku plošného spoje a komunikují spolu na dálku</a:t>
            </a:r>
          </a:p>
          <a:p>
            <a:r>
              <a:rPr lang="cs-CZ" altLang="cs-CZ" sz="1600"/>
              <a:t>Tento trend se projevuje u mobilních ale i desktopových zařízení</a:t>
            </a:r>
          </a:p>
          <a:p>
            <a:endParaRPr lang="cs-CZ" altLang="cs-CZ" sz="1600"/>
          </a:p>
          <a:p>
            <a:pPr>
              <a:lnSpc>
                <a:spcPct val="80000"/>
              </a:lnSpc>
            </a:pPr>
            <a:endParaRPr lang="cs-CZ" altLang="cs-CZ" sz="1100"/>
          </a:p>
          <a:p>
            <a:pPr>
              <a:lnSpc>
                <a:spcPct val="80000"/>
              </a:lnSpc>
            </a:pPr>
            <a:endParaRPr lang="cs-CZ" altLang="cs-CZ" sz="1100"/>
          </a:p>
          <a:p>
            <a:pPr>
              <a:lnSpc>
                <a:spcPct val="80000"/>
              </a:lnSpc>
            </a:pPr>
            <a:endParaRPr lang="cs-CZ" altLang="cs-CZ" sz="1100"/>
          </a:p>
        </p:txBody>
      </p:sp>
      <p:pic>
        <p:nvPicPr>
          <p:cNvPr id="58372" name="Obrázek 2">
            <a:extLst>
              <a:ext uri="{FF2B5EF4-FFF2-40B4-BE49-F238E27FC236}">
                <a16:creationId xmlns:a16="http://schemas.microsoft.com/office/drawing/2014/main" id="{D107EE95-814A-451F-8189-30092B56C1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2600" y="4338638"/>
            <a:ext cx="4551363"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Obdélník 3">
            <a:extLst>
              <a:ext uri="{FF2B5EF4-FFF2-40B4-BE49-F238E27FC236}">
                <a16:creationId xmlns:a16="http://schemas.microsoft.com/office/drawing/2014/main" id="{895DE23A-C37E-4C08-B354-7A7AE9B04BCF}"/>
              </a:ext>
            </a:extLst>
          </p:cNvPr>
          <p:cNvSpPr/>
          <p:nvPr/>
        </p:nvSpPr>
        <p:spPr>
          <a:xfrm>
            <a:off x="4067175" y="4195763"/>
            <a:ext cx="1296988" cy="287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cs-CZ"/>
          </a:p>
        </p:txBody>
      </p:sp>
      <p:pic>
        <p:nvPicPr>
          <p:cNvPr id="58374" name="Obrázek 5">
            <a:extLst>
              <a:ext uri="{FF2B5EF4-FFF2-40B4-BE49-F238E27FC236}">
                <a16:creationId xmlns:a16="http://schemas.microsoft.com/office/drawing/2014/main" id="{AA7BA428-E547-44C8-A7C5-1627448B3E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4548188"/>
            <a:ext cx="2627312" cy="197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Šipka: doprava 6">
            <a:extLst>
              <a:ext uri="{FF2B5EF4-FFF2-40B4-BE49-F238E27FC236}">
                <a16:creationId xmlns:a16="http://schemas.microsoft.com/office/drawing/2014/main" id="{D1E8FB42-DC15-4FDC-A146-62088E9FFE10}"/>
              </a:ext>
            </a:extLst>
          </p:cNvPr>
          <p:cNvSpPr/>
          <p:nvPr/>
        </p:nvSpPr>
        <p:spPr>
          <a:xfrm>
            <a:off x="3635375" y="5229225"/>
            <a:ext cx="576263" cy="431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cs-CZ"/>
          </a:p>
        </p:txBody>
      </p:sp>
      <p:sp>
        <p:nvSpPr>
          <p:cNvPr id="58376" name="TextovéPole 7">
            <a:extLst>
              <a:ext uri="{FF2B5EF4-FFF2-40B4-BE49-F238E27FC236}">
                <a16:creationId xmlns:a16="http://schemas.microsoft.com/office/drawing/2014/main" id="{6C1C19C8-67A2-4170-8DA8-76F3E330FC4E}"/>
              </a:ext>
            </a:extLst>
          </p:cNvPr>
          <p:cNvSpPr txBox="1">
            <a:spLocks noChangeArrowheads="1"/>
          </p:cNvSpPr>
          <p:nvPr/>
        </p:nvSpPr>
        <p:spPr bwMode="auto">
          <a:xfrm>
            <a:off x="1508125" y="4260850"/>
            <a:ext cx="1079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cs-CZ" altLang="cs-CZ"/>
              <a:t>dříve</a:t>
            </a:r>
          </a:p>
        </p:txBody>
      </p:sp>
      <p:sp>
        <p:nvSpPr>
          <p:cNvPr id="58377" name="TextovéPole 10">
            <a:extLst>
              <a:ext uri="{FF2B5EF4-FFF2-40B4-BE49-F238E27FC236}">
                <a16:creationId xmlns:a16="http://schemas.microsoft.com/office/drawing/2014/main" id="{FC5EAD56-6933-4386-BBB4-67AFC35C943F}"/>
              </a:ext>
            </a:extLst>
          </p:cNvPr>
          <p:cNvSpPr txBox="1">
            <a:spLocks noChangeArrowheads="1"/>
          </p:cNvSpPr>
          <p:nvPr/>
        </p:nvSpPr>
        <p:spPr bwMode="auto">
          <a:xfrm>
            <a:off x="6242050" y="4195763"/>
            <a:ext cx="10810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cs-CZ" altLang="cs-CZ"/>
              <a:t>dnes</a:t>
            </a:r>
          </a:p>
        </p:txBody>
      </p:sp>
      <p:cxnSp>
        <p:nvCxnSpPr>
          <p:cNvPr id="10" name="Přímá spojnice se šipkou 9">
            <a:extLst>
              <a:ext uri="{FF2B5EF4-FFF2-40B4-BE49-F238E27FC236}">
                <a16:creationId xmlns:a16="http://schemas.microsoft.com/office/drawing/2014/main" id="{5C885C4F-E9DD-476D-97D5-22FD5640D238}"/>
              </a:ext>
            </a:extLst>
          </p:cNvPr>
          <p:cNvCxnSpPr/>
          <p:nvPr/>
        </p:nvCxnSpPr>
        <p:spPr>
          <a:xfrm flipH="1">
            <a:off x="2843213" y="3068638"/>
            <a:ext cx="1081087" cy="2232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Přímá spojnice se šipkou 12">
            <a:extLst>
              <a:ext uri="{FF2B5EF4-FFF2-40B4-BE49-F238E27FC236}">
                <a16:creationId xmlns:a16="http://schemas.microsoft.com/office/drawing/2014/main" id="{7C86B043-3D5D-4174-8D2D-719785F028CE}"/>
              </a:ext>
            </a:extLst>
          </p:cNvPr>
          <p:cNvCxnSpPr/>
          <p:nvPr/>
        </p:nvCxnSpPr>
        <p:spPr>
          <a:xfrm>
            <a:off x="2843213" y="2808288"/>
            <a:ext cx="3097212" cy="1962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Nadpis 1">
            <a:extLst>
              <a:ext uri="{FF2B5EF4-FFF2-40B4-BE49-F238E27FC236}">
                <a16:creationId xmlns:a16="http://schemas.microsoft.com/office/drawing/2014/main" id="{66634710-51D9-4DEB-A6C8-FC2570663BB5}"/>
              </a:ext>
            </a:extLst>
          </p:cNvPr>
          <p:cNvSpPr>
            <a:spLocks noGrp="1" noChangeArrowheads="1"/>
          </p:cNvSpPr>
          <p:nvPr>
            <p:ph type="title"/>
          </p:nvPr>
        </p:nvSpPr>
        <p:spPr/>
        <p:txBody>
          <a:bodyPr/>
          <a:lstStyle/>
          <a:p>
            <a:r>
              <a:rPr lang="cs-CZ" altLang="cs-CZ"/>
              <a:t>Systém on chip</a:t>
            </a:r>
          </a:p>
        </p:txBody>
      </p:sp>
      <p:sp>
        <p:nvSpPr>
          <p:cNvPr id="3" name="Zástupný obsah 2">
            <a:extLst>
              <a:ext uri="{FF2B5EF4-FFF2-40B4-BE49-F238E27FC236}">
                <a16:creationId xmlns:a16="http://schemas.microsoft.com/office/drawing/2014/main" id="{9EEFE100-0714-4ACE-9E94-38DDF03D0F1C}"/>
              </a:ext>
            </a:extLst>
          </p:cNvPr>
          <p:cNvSpPr>
            <a:spLocks noGrp="1"/>
          </p:cNvSpPr>
          <p:nvPr>
            <p:ph idx="1"/>
          </p:nvPr>
        </p:nvSpPr>
        <p:spPr/>
        <p:txBody>
          <a:bodyPr/>
          <a:lstStyle/>
          <a:p>
            <a:pPr>
              <a:lnSpc>
                <a:spcPct val="80000"/>
              </a:lnSpc>
              <a:defRPr/>
            </a:pPr>
            <a:r>
              <a:rPr lang="cs-CZ" altLang="cs-CZ" sz="1400" dirty="0"/>
              <a:t>Kromě vlastního mikroprocesorového výpočetního jádra a </a:t>
            </a:r>
            <a:r>
              <a:rPr lang="cs-CZ" altLang="cs-CZ" sz="1400" dirty="0" err="1"/>
              <a:t>cache</a:t>
            </a:r>
            <a:r>
              <a:rPr lang="cs-CZ" altLang="cs-CZ" sz="1400" dirty="0"/>
              <a:t> je dnes běžně v jednom jediném čipu dále integrována</a:t>
            </a:r>
          </a:p>
          <a:p>
            <a:pPr lvl="1">
              <a:lnSpc>
                <a:spcPct val="80000"/>
              </a:lnSpc>
              <a:defRPr/>
            </a:pPr>
            <a:r>
              <a:rPr lang="cs-CZ" altLang="cs-CZ" sz="1400" dirty="0"/>
              <a:t>Operační paměť (DRAM) – používáme označení </a:t>
            </a:r>
            <a:r>
              <a:rPr lang="cs-CZ" altLang="cs-CZ" sz="1400" dirty="0" err="1"/>
              <a:t>eDRAM</a:t>
            </a:r>
            <a:r>
              <a:rPr lang="cs-CZ" altLang="cs-CZ" sz="1400" dirty="0"/>
              <a:t> (</a:t>
            </a:r>
            <a:r>
              <a:rPr lang="cs-CZ" altLang="cs-CZ" sz="1400" dirty="0" err="1"/>
              <a:t>embedded</a:t>
            </a:r>
            <a:r>
              <a:rPr lang="cs-CZ" altLang="cs-CZ" sz="1400" dirty="0"/>
              <a:t> DRAM)</a:t>
            </a:r>
          </a:p>
          <a:p>
            <a:pPr lvl="1">
              <a:lnSpc>
                <a:spcPct val="80000"/>
              </a:lnSpc>
              <a:defRPr/>
            </a:pPr>
            <a:r>
              <a:rPr lang="cs-CZ" altLang="cs-CZ" sz="1400" dirty="0" err="1"/>
              <a:t>Flash</a:t>
            </a:r>
            <a:r>
              <a:rPr lang="cs-CZ" altLang="cs-CZ" sz="1400" dirty="0"/>
              <a:t> paměť (úložiště souborů, dlouhodobá paměť)</a:t>
            </a:r>
          </a:p>
          <a:p>
            <a:pPr lvl="1">
              <a:lnSpc>
                <a:spcPct val="80000"/>
              </a:lnSpc>
              <a:defRPr/>
            </a:pPr>
            <a:r>
              <a:rPr lang="cs-CZ" altLang="cs-CZ" sz="1400" dirty="0"/>
              <a:t>GPU – grafická výpočetní jednotka</a:t>
            </a:r>
          </a:p>
          <a:p>
            <a:pPr lvl="1">
              <a:lnSpc>
                <a:spcPct val="80000"/>
              </a:lnSpc>
              <a:defRPr/>
            </a:pPr>
            <a:r>
              <a:rPr lang="cs-CZ" altLang="cs-CZ" sz="1400" dirty="0"/>
              <a:t>HDMI rozhraní</a:t>
            </a:r>
          </a:p>
          <a:p>
            <a:pPr lvl="1">
              <a:lnSpc>
                <a:spcPct val="80000"/>
              </a:lnSpc>
              <a:defRPr/>
            </a:pPr>
            <a:r>
              <a:rPr lang="cs-CZ" altLang="cs-CZ" sz="1400" dirty="0"/>
              <a:t>GPS modul</a:t>
            </a:r>
          </a:p>
          <a:p>
            <a:pPr lvl="1">
              <a:lnSpc>
                <a:spcPct val="80000"/>
              </a:lnSpc>
              <a:defRPr/>
            </a:pPr>
            <a:r>
              <a:rPr lang="cs-CZ" altLang="cs-CZ" sz="1400" dirty="0"/>
              <a:t>Zvukový modul s DA převodníkem a zesilovačem</a:t>
            </a:r>
          </a:p>
          <a:p>
            <a:pPr lvl="1">
              <a:lnSpc>
                <a:spcPct val="80000"/>
              </a:lnSpc>
              <a:defRPr/>
            </a:pPr>
            <a:r>
              <a:rPr lang="cs-CZ" altLang="cs-CZ" sz="1400" dirty="0"/>
              <a:t>Bluetooth adapter</a:t>
            </a:r>
          </a:p>
          <a:p>
            <a:pPr lvl="1">
              <a:lnSpc>
                <a:spcPct val="80000"/>
              </a:lnSpc>
              <a:defRPr/>
            </a:pPr>
            <a:r>
              <a:rPr lang="cs-CZ" altLang="cs-CZ" sz="1400" dirty="0"/>
              <a:t>Wifi přijímač/vysílač</a:t>
            </a:r>
          </a:p>
          <a:p>
            <a:pPr lvl="1">
              <a:lnSpc>
                <a:spcPct val="80000"/>
              </a:lnSpc>
              <a:defRPr/>
            </a:pPr>
            <a:r>
              <a:rPr lang="cs-CZ" altLang="cs-CZ" sz="1400" dirty="0"/>
              <a:t>Ethernet rozhraní</a:t>
            </a:r>
          </a:p>
          <a:p>
            <a:pPr lvl="1">
              <a:lnSpc>
                <a:spcPct val="80000"/>
              </a:lnSpc>
              <a:defRPr/>
            </a:pPr>
            <a:r>
              <a:rPr lang="cs-CZ" altLang="cs-CZ" sz="1400" dirty="0"/>
              <a:t>Řadič LCD displeje</a:t>
            </a:r>
          </a:p>
          <a:p>
            <a:pPr lvl="1">
              <a:lnSpc>
                <a:spcPct val="80000"/>
              </a:lnSpc>
              <a:defRPr/>
            </a:pPr>
            <a:r>
              <a:rPr lang="cs-CZ" altLang="cs-CZ" sz="1400" dirty="0"/>
              <a:t>Řídicí obvod dotykové obrazovky</a:t>
            </a:r>
          </a:p>
          <a:p>
            <a:pPr lvl="1">
              <a:lnSpc>
                <a:spcPct val="80000"/>
              </a:lnSpc>
              <a:defRPr/>
            </a:pPr>
            <a:r>
              <a:rPr lang="cs-CZ" altLang="cs-CZ" sz="1400" dirty="0"/>
              <a:t>Řadič SATA</a:t>
            </a:r>
          </a:p>
          <a:p>
            <a:pPr lvl="1">
              <a:lnSpc>
                <a:spcPct val="80000"/>
              </a:lnSpc>
              <a:defRPr/>
            </a:pPr>
            <a:r>
              <a:rPr lang="cs-CZ" altLang="cs-CZ" sz="1400" dirty="0"/>
              <a:t>USB host </a:t>
            </a:r>
            <a:r>
              <a:rPr lang="cs-CZ" altLang="cs-CZ" sz="1400" dirty="0" err="1"/>
              <a:t>controller</a:t>
            </a:r>
            <a:endParaRPr lang="cs-CZ" altLang="cs-CZ" sz="1400" dirty="0"/>
          </a:p>
          <a:p>
            <a:pPr lvl="1">
              <a:lnSpc>
                <a:spcPct val="80000"/>
              </a:lnSpc>
              <a:defRPr/>
            </a:pPr>
            <a:r>
              <a:rPr lang="cs-CZ" altLang="cs-CZ" sz="1400" dirty="0" err="1"/>
              <a:t>Rozhranní</a:t>
            </a:r>
            <a:r>
              <a:rPr lang="cs-CZ" altLang="cs-CZ" sz="1400" dirty="0"/>
              <a:t> pro čtení/zápis na paměťové karty</a:t>
            </a:r>
          </a:p>
          <a:p>
            <a:pPr lvl="1">
              <a:lnSpc>
                <a:spcPct val="80000"/>
              </a:lnSpc>
              <a:defRPr/>
            </a:pPr>
            <a:r>
              <a:rPr lang="cs-CZ" altLang="cs-CZ" sz="1400" dirty="0"/>
              <a:t>GSM, GPRS, EDGE, CDMA, UMTS komunikační rozhraní</a:t>
            </a:r>
          </a:p>
          <a:p>
            <a:pPr lvl="1">
              <a:lnSpc>
                <a:spcPct val="80000"/>
              </a:lnSpc>
              <a:defRPr/>
            </a:pPr>
            <a:endParaRPr lang="cs-CZ" altLang="cs-CZ" sz="1400" dirty="0"/>
          </a:p>
          <a:p>
            <a:pPr>
              <a:lnSpc>
                <a:spcPct val="80000"/>
              </a:lnSpc>
              <a:defRPr/>
            </a:pPr>
            <a:endParaRPr lang="cs-CZ" altLang="cs-CZ" sz="1400" dirty="0"/>
          </a:p>
          <a:p>
            <a:pPr>
              <a:lnSpc>
                <a:spcPct val="80000"/>
              </a:lnSpc>
              <a:defRPr/>
            </a:pPr>
            <a:r>
              <a:rPr lang="cs-CZ" altLang="cs-CZ" sz="1400" dirty="0"/>
              <a:t>Výhodou jsou velmi malé rozměry, nízká cena, extrémně nízká spotřeba energie, malé zpoždění při komunikaci a vysoká propustnost mezi jednotlivými komponentami</a:t>
            </a:r>
          </a:p>
          <a:p>
            <a:pPr>
              <a:lnSpc>
                <a:spcPct val="80000"/>
              </a:lnSpc>
              <a:defRPr/>
            </a:pPr>
            <a:r>
              <a:rPr lang="cs-CZ" altLang="cs-CZ" sz="1400" dirty="0"/>
              <a:t>Nevýhodou je nemožnost rozšíření nebo změny konfigurace </a:t>
            </a:r>
          </a:p>
          <a:p>
            <a:pPr marL="0" indent="0">
              <a:lnSpc>
                <a:spcPct val="80000"/>
              </a:lnSpc>
              <a:buFont typeface="Wingdings" panose="05000000000000000000" pitchFamily="2" charset="2"/>
              <a:buNone/>
              <a:defRPr/>
            </a:pPr>
            <a:endParaRPr lang="cs-CZ" altLang="cs-CZ" sz="11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Nadpis 1">
            <a:extLst>
              <a:ext uri="{FF2B5EF4-FFF2-40B4-BE49-F238E27FC236}">
                <a16:creationId xmlns:a16="http://schemas.microsoft.com/office/drawing/2014/main" id="{5024624C-DF38-4D68-9CB4-99B7C7EBCC0D}"/>
              </a:ext>
            </a:extLst>
          </p:cNvPr>
          <p:cNvSpPr>
            <a:spLocks noGrp="1" noChangeArrowheads="1"/>
          </p:cNvSpPr>
          <p:nvPr>
            <p:ph type="title"/>
          </p:nvPr>
        </p:nvSpPr>
        <p:spPr/>
        <p:txBody>
          <a:bodyPr/>
          <a:lstStyle/>
          <a:p>
            <a:r>
              <a:rPr lang="cs-CZ" altLang="cs-CZ"/>
              <a:t>SoC</a:t>
            </a:r>
          </a:p>
        </p:txBody>
      </p:sp>
      <p:sp>
        <p:nvSpPr>
          <p:cNvPr id="60419" name="Zástupný obsah 2">
            <a:extLst>
              <a:ext uri="{FF2B5EF4-FFF2-40B4-BE49-F238E27FC236}">
                <a16:creationId xmlns:a16="http://schemas.microsoft.com/office/drawing/2014/main" id="{DDC1F25E-E59A-4743-A26A-7301A7B691C4}"/>
              </a:ext>
            </a:extLst>
          </p:cNvPr>
          <p:cNvSpPr>
            <a:spLocks noGrp="1" noChangeArrowheads="1"/>
          </p:cNvSpPr>
          <p:nvPr>
            <p:ph idx="1"/>
          </p:nvPr>
        </p:nvSpPr>
        <p:spPr/>
        <p:txBody>
          <a:bodyPr/>
          <a:lstStyle/>
          <a:p>
            <a:r>
              <a:rPr lang="cs-CZ" altLang="cs-CZ" sz="1800"/>
              <a:t>Videa</a:t>
            </a:r>
          </a:p>
          <a:p>
            <a:r>
              <a:rPr lang="cs-CZ" altLang="cs-CZ" sz="1800">
                <a:hlinkClick r:id="rId2"/>
              </a:rPr>
              <a:t>https://www.youtube.com/watch?v=FUhCrWoNA2c</a:t>
            </a:r>
            <a:endParaRPr lang="cs-CZ" altLang="cs-CZ" sz="1800"/>
          </a:p>
          <a:p>
            <a:r>
              <a:rPr lang="cs-CZ" altLang="cs-CZ" sz="1800">
                <a:hlinkClick r:id="rId3"/>
              </a:rPr>
              <a:t>https://www.youtube.com/watch?v=xmAX7-aopzk</a:t>
            </a:r>
            <a:endParaRPr lang="cs-CZ" altLang="cs-CZ" sz="1800"/>
          </a:p>
          <a:p>
            <a:r>
              <a:rPr lang="cs-CZ" altLang="cs-CZ" sz="1800">
                <a:hlinkClick r:id="rId4"/>
              </a:rPr>
              <a:t>https://www.youtube.com/watch?v=L4XemL7t6hg</a:t>
            </a:r>
            <a:endParaRPr lang="cs-CZ" altLang="cs-CZ" sz="1800"/>
          </a:p>
          <a:p>
            <a:r>
              <a:rPr lang="cs-CZ" altLang="cs-CZ" sz="1800">
                <a:hlinkClick r:id="rId5"/>
              </a:rPr>
              <a:t>https://www.youtube.com/watch?v=-8_h6xziswQ</a:t>
            </a:r>
            <a:endParaRPr lang="cs-CZ" altLang="cs-CZ" sz="1800"/>
          </a:p>
          <a:p>
            <a:endParaRPr lang="cs-CZ" altLang="cs-CZ" sz="1800"/>
          </a:p>
          <a:p>
            <a:endParaRPr lang="cs-CZ" altLang="cs-CZ" sz="18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Nadpis 1">
            <a:extLst>
              <a:ext uri="{FF2B5EF4-FFF2-40B4-BE49-F238E27FC236}">
                <a16:creationId xmlns:a16="http://schemas.microsoft.com/office/drawing/2014/main" id="{00646652-C377-4F93-8563-6E418240EFB4}"/>
              </a:ext>
            </a:extLst>
          </p:cNvPr>
          <p:cNvSpPr>
            <a:spLocks noGrp="1" noChangeArrowheads="1"/>
          </p:cNvSpPr>
          <p:nvPr>
            <p:ph type="title"/>
          </p:nvPr>
        </p:nvSpPr>
        <p:spPr/>
        <p:txBody>
          <a:bodyPr/>
          <a:lstStyle/>
          <a:p>
            <a:r>
              <a:rPr lang="cs-CZ" altLang="cs-CZ"/>
              <a:t>SoC</a:t>
            </a:r>
          </a:p>
        </p:txBody>
      </p:sp>
      <p:sp>
        <p:nvSpPr>
          <p:cNvPr id="61443" name="Zástupný obsah 2">
            <a:extLst>
              <a:ext uri="{FF2B5EF4-FFF2-40B4-BE49-F238E27FC236}">
                <a16:creationId xmlns:a16="http://schemas.microsoft.com/office/drawing/2014/main" id="{286AF2B7-DB8E-4FFE-8A7E-A01879017FDD}"/>
              </a:ext>
            </a:extLst>
          </p:cNvPr>
          <p:cNvSpPr>
            <a:spLocks noGrp="1" noChangeArrowheads="1"/>
          </p:cNvSpPr>
          <p:nvPr>
            <p:ph idx="1"/>
          </p:nvPr>
        </p:nvSpPr>
        <p:spPr>
          <a:xfrm>
            <a:off x="395288" y="1417638"/>
            <a:ext cx="8229600" cy="4411662"/>
          </a:xfrm>
        </p:spPr>
        <p:txBody>
          <a:bodyPr/>
          <a:lstStyle/>
          <a:p>
            <a:r>
              <a:rPr lang="cs-CZ" altLang="cs-CZ" sz="1400" b="1"/>
              <a:t>Vize do budoucna</a:t>
            </a:r>
          </a:p>
          <a:p>
            <a:r>
              <a:rPr lang="cs-CZ" altLang="cs-CZ" sz="1400"/>
              <a:t>Vše směřuje k počítačům, kde bude veškerý hardware integrovaný v jediném chipu a ten bude ukryt v plastovém pouzdře podobně jako chipy, kterými odemykáme dveře ve škole – počítač budeme nosit připnutý jako klíčenku (otázkou je jestli ten chip nebude fungovat i jako hw klíč k zámkům)</a:t>
            </a:r>
          </a:p>
          <a:p>
            <a:r>
              <a:rPr lang="cs-CZ" altLang="cs-CZ" sz="1400"/>
              <a:t>Mechanické součásti počítače zmizí (pevné disky budou nahrazeny flash pamětí, který bude integrována v SoC)</a:t>
            </a:r>
          </a:p>
          <a:p>
            <a:r>
              <a:rPr lang="cs-CZ" altLang="cs-CZ" sz="1400"/>
              <a:t>Napájení takových počítačů bude realizováno malým zabudovaným akumulátorem, který se bude dobíjet bezdrátově (mikrovlnný přenos energie)</a:t>
            </a:r>
          </a:p>
          <a:p>
            <a:r>
              <a:rPr lang="cs-CZ" altLang="cs-CZ" sz="1400"/>
              <a:t>Veškerá komunikace takového počítače bude bezdrátová – chip se připojí k nejbližšímu datovému projektoru, monitoru apod.</a:t>
            </a:r>
          </a:p>
          <a:p>
            <a:r>
              <a:rPr lang="cs-CZ" altLang="cs-CZ" sz="1400"/>
              <a:t>Kromě vnitřního úložiště typu flash budou hlavně využívána cloudová úložiště, ke kterým bude stále dostupný přístup přes všudypřítomné bezdrátové datové sítě různého typu</a:t>
            </a:r>
          </a:p>
          <a:p>
            <a:r>
              <a:rPr lang="cs-CZ" altLang="cs-CZ" sz="1400"/>
              <a:t>Většina dat bude tedy uložena na cloudových serverech. Data se nebudou kopírovat z počítače na počítač přímo, ale zařízení si pouze vymění kryptografický klíč k odemčení souboru v cloudu</a:t>
            </a:r>
          </a:p>
          <a:p>
            <a:r>
              <a:rPr lang="cs-CZ" altLang="cs-CZ" sz="1400"/>
              <a:t>Počítač se bude víc ovládat hlasem, gesty, pohybem. Bude reagovat na polohu (integrovaný GPS součástí chipu), zrychlení, teplotu….</a:t>
            </a:r>
          </a:p>
          <a:p>
            <a:r>
              <a:rPr lang="cs-CZ" altLang="cs-CZ" sz="1400"/>
              <a:t>Zvláštní senzor bude sledovat pohyb prstu ve vzduchu nad chipem – to nahradí myš, touchpad apod.</a:t>
            </a:r>
          </a:p>
          <a:p>
            <a:endParaRPr lang="cs-CZ" altLang="cs-CZ"/>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0C847238-755C-4201-A3E6-6C1EB5DA684D}"/>
              </a:ext>
            </a:extLst>
          </p:cNvPr>
          <p:cNvSpPr>
            <a:spLocks noGrp="1" noChangeArrowheads="1"/>
          </p:cNvSpPr>
          <p:nvPr>
            <p:ph type="title" idx="4294967295"/>
          </p:nvPr>
        </p:nvSpPr>
        <p:spPr>
          <a:xfrm>
            <a:off x="457200" y="80963"/>
            <a:ext cx="7543800" cy="1295400"/>
          </a:xfrm>
        </p:spPr>
        <p:txBody>
          <a:bodyPr anchor="ctr"/>
          <a:lstStyle/>
          <a:p>
            <a:pPr eaLnBrk="1" hangingPunct="1"/>
            <a:r>
              <a:rPr lang="cs-CZ" altLang="cs-CZ"/>
              <a:t>UMPC</a:t>
            </a:r>
          </a:p>
        </p:txBody>
      </p:sp>
      <p:sp>
        <p:nvSpPr>
          <p:cNvPr id="62467" name="Rectangle 3">
            <a:extLst>
              <a:ext uri="{FF2B5EF4-FFF2-40B4-BE49-F238E27FC236}">
                <a16:creationId xmlns:a16="http://schemas.microsoft.com/office/drawing/2014/main" id="{3991BCB4-D7B5-41DB-8F56-EF0BFEBF7467}"/>
              </a:ext>
            </a:extLst>
          </p:cNvPr>
          <p:cNvSpPr>
            <a:spLocks noGrp="1" noChangeArrowheads="1"/>
          </p:cNvSpPr>
          <p:nvPr>
            <p:ph idx="4294967295"/>
          </p:nvPr>
        </p:nvSpPr>
        <p:spPr>
          <a:xfrm>
            <a:off x="395288" y="1628775"/>
            <a:ext cx="8229600" cy="4411663"/>
          </a:xfrm>
        </p:spPr>
        <p:txBody>
          <a:bodyPr/>
          <a:lstStyle/>
          <a:p>
            <a:pPr eaLnBrk="1" hangingPunct="1"/>
            <a:r>
              <a:rPr lang="cs-CZ" altLang="cs-CZ" sz="1500" b="1"/>
              <a:t>Ultra mobile personal computer</a:t>
            </a:r>
            <a:r>
              <a:rPr lang="cs-CZ" altLang="cs-CZ" sz="1500"/>
              <a:t> – předchůdci dnešních </a:t>
            </a:r>
            <a:r>
              <a:rPr lang="cs-CZ" altLang="cs-CZ" sz="1500" b="1"/>
              <a:t>tabletů</a:t>
            </a:r>
            <a:r>
              <a:rPr lang="cs-CZ" altLang="cs-CZ" sz="1500"/>
              <a:t> a chytrých mobilních telefonů</a:t>
            </a:r>
          </a:p>
          <a:p>
            <a:pPr eaLnBrk="1" hangingPunct="1"/>
            <a:r>
              <a:rPr lang="cs-CZ" altLang="cs-CZ" sz="1500"/>
              <a:t>Jednalo se v podstatě o miniaturizované notebooky s </a:t>
            </a:r>
            <a:r>
              <a:rPr lang="cs-CZ" altLang="cs-CZ" sz="1500" b="1"/>
              <a:t>mikroprocesorem řady x86 </a:t>
            </a:r>
            <a:r>
              <a:rPr lang="cs-CZ" altLang="cs-CZ" sz="1500"/>
              <a:t>(obvykle Pentium M) s nestandardní maličkou klávesnicí (nepoužívají dotykový displej)</a:t>
            </a:r>
          </a:p>
          <a:p>
            <a:pPr eaLnBrk="1" hangingPunct="1"/>
            <a:r>
              <a:rPr lang="cs-CZ" altLang="cs-CZ" sz="1500"/>
              <a:t>Lze zde spustit běžný software pro PC (je kompatibilní)</a:t>
            </a:r>
          </a:p>
          <a:p>
            <a:pPr eaLnBrk="1" hangingPunct="1"/>
            <a:r>
              <a:rPr lang="cs-CZ" altLang="cs-CZ" sz="1500"/>
              <a:t>Rozvoj v letech 2004 - 2007</a:t>
            </a:r>
          </a:p>
          <a:p>
            <a:pPr eaLnBrk="1" hangingPunct="1"/>
            <a:endParaRPr lang="cs-CZ" altLang="cs-CZ"/>
          </a:p>
          <a:p>
            <a:pPr eaLnBrk="1" hangingPunct="1"/>
            <a:endParaRPr lang="cs-CZ" altLang="cs-CZ"/>
          </a:p>
        </p:txBody>
      </p:sp>
      <p:sp>
        <p:nvSpPr>
          <p:cNvPr id="62468" name="AutoShape 5" descr="File:UMPC Samsung-Q1-Ultra.JPG">
            <a:extLst>
              <a:ext uri="{FF2B5EF4-FFF2-40B4-BE49-F238E27FC236}">
                <a16:creationId xmlns:a16="http://schemas.microsoft.com/office/drawing/2014/main" id="{62389CB5-9267-4E1F-8C7A-B5188B0B58C7}"/>
              </a:ext>
            </a:extLst>
          </p:cNvPr>
          <p:cNvSpPr>
            <a:spLocks noChangeAspect="1" noChangeArrowheads="1"/>
          </p:cNvSpPr>
          <p:nvPr/>
        </p:nvSpPr>
        <p:spPr bwMode="auto">
          <a:xfrm>
            <a:off x="155575" y="46038"/>
            <a:ext cx="7620000"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cs-CZ" altLang="cs-CZ" sz="1800"/>
          </a:p>
        </p:txBody>
      </p:sp>
      <p:pic>
        <p:nvPicPr>
          <p:cNvPr id="62469" name="Picture 6" descr="800px-UMPC_Samsung-Q1-Ultra">
            <a:extLst>
              <a:ext uri="{FF2B5EF4-FFF2-40B4-BE49-F238E27FC236}">
                <a16:creationId xmlns:a16="http://schemas.microsoft.com/office/drawing/2014/main" id="{F98594CF-4829-4CE6-81B2-B24C63353C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3925888"/>
            <a:ext cx="4170362" cy="23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0" name="Picture 7" descr="Wibrain_B1_UMPC">
            <a:extLst>
              <a:ext uri="{FF2B5EF4-FFF2-40B4-BE49-F238E27FC236}">
                <a16:creationId xmlns:a16="http://schemas.microsoft.com/office/drawing/2014/main" id="{80FC28A0-ADB7-4CAD-BEB0-DDB910E4B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959225"/>
            <a:ext cx="4319588"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D62C0B21-A1E0-42FF-BF52-229899694BF4}"/>
              </a:ext>
            </a:extLst>
          </p:cNvPr>
          <p:cNvSpPr>
            <a:spLocks noGrp="1" noChangeArrowheads="1"/>
          </p:cNvSpPr>
          <p:nvPr>
            <p:ph type="title" idx="4294967295"/>
          </p:nvPr>
        </p:nvSpPr>
        <p:spPr/>
        <p:txBody>
          <a:bodyPr anchor="ctr"/>
          <a:lstStyle/>
          <a:p>
            <a:pPr eaLnBrk="1" hangingPunct="1"/>
            <a:r>
              <a:rPr lang="cs-CZ" altLang="cs-CZ"/>
              <a:t>PDA</a:t>
            </a:r>
          </a:p>
        </p:txBody>
      </p:sp>
      <p:sp>
        <p:nvSpPr>
          <p:cNvPr id="63491" name="Rectangle 3">
            <a:extLst>
              <a:ext uri="{FF2B5EF4-FFF2-40B4-BE49-F238E27FC236}">
                <a16:creationId xmlns:a16="http://schemas.microsoft.com/office/drawing/2014/main" id="{472BAE10-6F27-4FFF-8821-01D9C28CDF2A}"/>
              </a:ext>
            </a:extLst>
          </p:cNvPr>
          <p:cNvSpPr>
            <a:spLocks noGrp="1" noChangeArrowheads="1"/>
          </p:cNvSpPr>
          <p:nvPr>
            <p:ph idx="4294967295"/>
          </p:nvPr>
        </p:nvSpPr>
        <p:spPr>
          <a:xfrm>
            <a:off x="395288" y="1268413"/>
            <a:ext cx="8229600" cy="4411662"/>
          </a:xfrm>
        </p:spPr>
        <p:txBody>
          <a:bodyPr/>
          <a:lstStyle/>
          <a:p>
            <a:pPr eaLnBrk="1" hangingPunct="1">
              <a:lnSpc>
                <a:spcPct val="80000"/>
              </a:lnSpc>
            </a:pPr>
            <a:r>
              <a:rPr lang="cs-CZ" altLang="cs-CZ" sz="1400"/>
              <a:t>Personal digital assistent</a:t>
            </a:r>
          </a:p>
          <a:p>
            <a:pPr eaLnBrk="1" hangingPunct="1">
              <a:lnSpc>
                <a:spcPct val="80000"/>
              </a:lnSpc>
            </a:pPr>
            <a:r>
              <a:rPr lang="cs-CZ" altLang="cs-CZ" sz="1400" b="1"/>
              <a:t>Palmtop computer</a:t>
            </a:r>
            <a:r>
              <a:rPr lang="cs-CZ" altLang="cs-CZ" sz="1400"/>
              <a:t> – počítač do dlaně</a:t>
            </a:r>
          </a:p>
          <a:p>
            <a:pPr eaLnBrk="1" hangingPunct="1">
              <a:lnSpc>
                <a:spcPct val="80000"/>
              </a:lnSpc>
            </a:pPr>
            <a:r>
              <a:rPr lang="cs-CZ" altLang="cs-CZ" sz="1400"/>
              <a:t>V současné době chytrých mobilních telefonů se již nevyrábí</a:t>
            </a:r>
          </a:p>
          <a:p>
            <a:pPr eaLnBrk="1" hangingPunct="1">
              <a:lnSpc>
                <a:spcPct val="80000"/>
              </a:lnSpc>
            </a:pPr>
            <a:r>
              <a:rPr lang="cs-CZ" altLang="cs-CZ" sz="1400"/>
              <a:t>Dříve uměl v podstatě to, co současné smartphony a tablety </a:t>
            </a:r>
          </a:p>
          <a:p>
            <a:pPr eaLnBrk="1" hangingPunct="1">
              <a:lnSpc>
                <a:spcPct val="80000"/>
              </a:lnSpc>
            </a:pPr>
            <a:endParaRPr lang="cs-CZ" altLang="cs-CZ" sz="1400"/>
          </a:p>
          <a:p>
            <a:pPr eaLnBrk="1" hangingPunct="1">
              <a:lnSpc>
                <a:spcPct val="80000"/>
              </a:lnSpc>
            </a:pPr>
            <a:r>
              <a:rPr lang="cs-CZ" altLang="cs-CZ" sz="1400"/>
              <a:t>Základní vlastnosti</a:t>
            </a:r>
          </a:p>
          <a:p>
            <a:pPr lvl="1" eaLnBrk="1" hangingPunct="1">
              <a:lnSpc>
                <a:spcPct val="80000"/>
              </a:lnSpc>
            </a:pPr>
            <a:r>
              <a:rPr lang="cs-CZ" altLang="cs-CZ" sz="1400"/>
              <a:t>Velký </a:t>
            </a:r>
            <a:r>
              <a:rPr lang="cs-CZ" altLang="cs-CZ" sz="1400" b="1"/>
              <a:t>dotykový displej</a:t>
            </a:r>
            <a:r>
              <a:rPr lang="cs-CZ" altLang="cs-CZ" sz="1400"/>
              <a:t>, minimální počet tlačítek, texty se zadávají z </a:t>
            </a:r>
            <a:r>
              <a:rPr lang="cs-CZ" altLang="cs-CZ" sz="1400" b="1"/>
              <a:t>virtuální klávesnice </a:t>
            </a:r>
            <a:r>
              <a:rPr lang="cs-CZ" altLang="cs-CZ" sz="1400"/>
              <a:t>zobrazené na dotykovém displeji (na rozdíl od UMPC nemají tlačítkovou klávesnici)</a:t>
            </a:r>
          </a:p>
          <a:p>
            <a:pPr lvl="1" eaLnBrk="1" hangingPunct="1">
              <a:lnSpc>
                <a:spcPct val="80000"/>
              </a:lnSpc>
            </a:pPr>
            <a:r>
              <a:rPr lang="cs-CZ" altLang="cs-CZ" sz="1400" b="1"/>
              <a:t>Není kompatibilní s PC </a:t>
            </a:r>
            <a:r>
              <a:rPr lang="cs-CZ" altLang="cs-CZ" sz="1400"/>
              <a:t>(programy jsou nepřenositelné), mikroprocesor jiného typu než x86</a:t>
            </a:r>
          </a:p>
          <a:p>
            <a:pPr lvl="1" eaLnBrk="1" hangingPunct="1">
              <a:lnSpc>
                <a:spcPct val="80000"/>
              </a:lnSpc>
            </a:pPr>
            <a:r>
              <a:rPr lang="cs-CZ" altLang="cs-CZ" sz="1400"/>
              <a:t>Data se ukládají na paměťovou kartu nebo do interní flash paměti</a:t>
            </a:r>
          </a:p>
          <a:p>
            <a:pPr lvl="1" eaLnBrk="1" hangingPunct="1">
              <a:lnSpc>
                <a:spcPct val="80000"/>
              </a:lnSpc>
            </a:pPr>
            <a:r>
              <a:rPr lang="cs-CZ" altLang="cs-CZ" sz="1400"/>
              <a:t>Komunikace s okolním hardware prostřednictvím WiFi, bluetooth, IrDa a USB</a:t>
            </a:r>
          </a:p>
          <a:p>
            <a:pPr lvl="1" eaLnBrk="1" hangingPunct="1">
              <a:lnSpc>
                <a:spcPct val="80000"/>
              </a:lnSpc>
            </a:pPr>
            <a:r>
              <a:rPr lang="cs-CZ" altLang="cs-CZ" sz="1400"/>
              <a:t>Možnost připojení sluchátek a mikrofonu</a:t>
            </a:r>
          </a:p>
          <a:p>
            <a:pPr lvl="1" eaLnBrk="1" hangingPunct="1">
              <a:lnSpc>
                <a:spcPct val="80000"/>
              </a:lnSpc>
            </a:pPr>
            <a:r>
              <a:rPr lang="cs-CZ" altLang="cs-CZ" sz="1400"/>
              <a:t>Napájení z akumulátoru</a:t>
            </a:r>
          </a:p>
          <a:p>
            <a:pPr lvl="1" eaLnBrk="1" hangingPunct="1">
              <a:lnSpc>
                <a:spcPct val="80000"/>
              </a:lnSpc>
            </a:pPr>
            <a:r>
              <a:rPr lang="cs-CZ" altLang="cs-CZ" sz="1400"/>
              <a:t>Okamžitý start (vypíná se pouze displej, po zapnutí je OS ihned k dispozici, nic se nenačítá)</a:t>
            </a:r>
          </a:p>
          <a:p>
            <a:pPr lvl="1" eaLnBrk="1" hangingPunct="1">
              <a:lnSpc>
                <a:spcPct val="80000"/>
              </a:lnSpc>
            </a:pPr>
            <a:r>
              <a:rPr lang="cs-CZ" altLang="cs-CZ" sz="1400"/>
              <a:t>Často vybaven GPS modulem, možnost provozovat jako navigace (např. software iGO)</a:t>
            </a:r>
          </a:p>
          <a:p>
            <a:pPr lvl="1" eaLnBrk="1" hangingPunct="1">
              <a:lnSpc>
                <a:spcPct val="80000"/>
              </a:lnSpc>
            </a:pPr>
            <a:r>
              <a:rPr lang="cs-CZ" altLang="cs-CZ" sz="1400"/>
              <a:t>Některé modely jsou vybavené fotoaparátem</a:t>
            </a:r>
          </a:p>
          <a:p>
            <a:pPr lvl="1" eaLnBrk="1" hangingPunct="1">
              <a:lnSpc>
                <a:spcPct val="80000"/>
              </a:lnSpc>
            </a:pPr>
            <a:r>
              <a:rPr lang="cs-CZ" altLang="cs-CZ" sz="1400"/>
              <a:t>Možnost synchronizace se softwarem v PC (kontakty, kalendář, adresář, plánovač…)</a:t>
            </a:r>
          </a:p>
          <a:p>
            <a:pPr lvl="1" eaLnBrk="1" hangingPunct="1">
              <a:lnSpc>
                <a:spcPct val="80000"/>
              </a:lnSpc>
            </a:pPr>
            <a:r>
              <a:rPr lang="cs-CZ" altLang="cs-CZ" sz="1400"/>
              <a:t>Předinstalovaný operační systém, často bez možnosti aktualizace</a:t>
            </a:r>
          </a:p>
          <a:p>
            <a:pPr lvl="2" eaLnBrk="1" hangingPunct="1">
              <a:lnSpc>
                <a:spcPct val="80000"/>
              </a:lnSpc>
            </a:pPr>
            <a:r>
              <a:rPr lang="cs-CZ" altLang="cs-CZ" sz="1400"/>
              <a:t>Palm OS</a:t>
            </a:r>
          </a:p>
          <a:p>
            <a:pPr lvl="2" eaLnBrk="1" hangingPunct="1">
              <a:lnSpc>
                <a:spcPct val="80000"/>
              </a:lnSpc>
            </a:pPr>
            <a:r>
              <a:rPr lang="cs-CZ" altLang="cs-CZ" sz="1400"/>
              <a:t>Windows Mobile</a:t>
            </a:r>
          </a:p>
          <a:p>
            <a:pPr lvl="2" eaLnBrk="1" hangingPunct="1">
              <a:lnSpc>
                <a:spcPct val="80000"/>
              </a:lnSpc>
            </a:pPr>
            <a:r>
              <a:rPr lang="cs-CZ" altLang="cs-CZ" sz="1400"/>
              <a:t>iOS</a:t>
            </a:r>
          </a:p>
          <a:p>
            <a:pPr lvl="2" eaLnBrk="1" hangingPunct="1">
              <a:lnSpc>
                <a:spcPct val="80000"/>
              </a:lnSpc>
            </a:pPr>
            <a:r>
              <a:rPr lang="cs-CZ" altLang="cs-CZ" sz="1400"/>
              <a:t>Android</a:t>
            </a:r>
          </a:p>
          <a:p>
            <a:pPr lvl="2" eaLnBrk="1" hangingPunct="1">
              <a:lnSpc>
                <a:spcPct val="80000"/>
              </a:lnSpc>
            </a:pPr>
            <a:r>
              <a:rPr lang="cs-CZ" altLang="cs-CZ" sz="1400"/>
              <a:t>Symbian</a:t>
            </a:r>
          </a:p>
          <a:p>
            <a:pPr lvl="2" eaLnBrk="1" hangingPunct="1">
              <a:lnSpc>
                <a:spcPct val="80000"/>
              </a:lnSpc>
            </a:pPr>
            <a:r>
              <a:rPr lang="cs-CZ" altLang="cs-CZ" sz="1400"/>
              <a:t>Linux</a:t>
            </a:r>
          </a:p>
          <a:p>
            <a:pPr lvl="1" eaLnBrk="1" hangingPunct="1">
              <a:lnSpc>
                <a:spcPct val="80000"/>
              </a:lnSpc>
            </a:pPr>
            <a:endParaRPr lang="cs-CZ" altLang="cs-CZ" sz="1400"/>
          </a:p>
          <a:p>
            <a:pPr lvl="1" eaLnBrk="1" hangingPunct="1">
              <a:lnSpc>
                <a:spcPct val="80000"/>
              </a:lnSpc>
            </a:pPr>
            <a:endParaRPr lang="cs-CZ" altLang="cs-CZ" sz="1400"/>
          </a:p>
          <a:p>
            <a:pPr lvl="1" eaLnBrk="1" hangingPunct="1">
              <a:lnSpc>
                <a:spcPct val="80000"/>
              </a:lnSpc>
            </a:pPr>
            <a:endParaRPr lang="cs-CZ" altLang="cs-CZ" sz="1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B457C45C-5F94-4F86-859B-CB2BE217C110}"/>
              </a:ext>
            </a:extLst>
          </p:cNvPr>
          <p:cNvSpPr>
            <a:spLocks noGrp="1" noChangeArrowheads="1"/>
          </p:cNvSpPr>
          <p:nvPr>
            <p:ph type="title" idx="4294967295"/>
          </p:nvPr>
        </p:nvSpPr>
        <p:spPr/>
        <p:txBody>
          <a:bodyPr anchor="ctr"/>
          <a:lstStyle/>
          <a:p>
            <a:pPr eaLnBrk="1" hangingPunct="1"/>
            <a:r>
              <a:rPr lang="cs-CZ" altLang="cs-CZ"/>
              <a:t>Notebook</a:t>
            </a:r>
          </a:p>
        </p:txBody>
      </p:sp>
      <p:sp>
        <p:nvSpPr>
          <p:cNvPr id="9219" name="Rectangle 3">
            <a:extLst>
              <a:ext uri="{FF2B5EF4-FFF2-40B4-BE49-F238E27FC236}">
                <a16:creationId xmlns:a16="http://schemas.microsoft.com/office/drawing/2014/main" id="{9566C1B4-EBF9-4006-9D91-FE818005EE06}"/>
              </a:ext>
            </a:extLst>
          </p:cNvPr>
          <p:cNvSpPr>
            <a:spLocks noGrp="1" noChangeArrowheads="1"/>
          </p:cNvSpPr>
          <p:nvPr>
            <p:ph type="body" idx="4294967295"/>
          </p:nvPr>
        </p:nvSpPr>
        <p:spPr/>
        <p:txBody>
          <a:bodyPr/>
          <a:lstStyle/>
          <a:p>
            <a:pPr eaLnBrk="1" hangingPunct="1">
              <a:lnSpc>
                <a:spcPct val="80000"/>
              </a:lnSpc>
            </a:pPr>
            <a:r>
              <a:rPr lang="cs-CZ" altLang="cs-CZ" sz="2400" b="1"/>
              <a:t>Základní parametry:</a:t>
            </a:r>
            <a:r>
              <a:rPr lang="cs-CZ" altLang="cs-CZ" sz="2400"/>
              <a:t> </a:t>
            </a:r>
          </a:p>
          <a:p>
            <a:pPr lvl="1" eaLnBrk="1" hangingPunct="1">
              <a:lnSpc>
                <a:spcPct val="80000"/>
              </a:lnSpc>
            </a:pPr>
            <a:r>
              <a:rPr lang="cs-CZ" altLang="cs-CZ" sz="2400"/>
              <a:t>Typ použitého mikroprocesoru, taktovací frekvence</a:t>
            </a:r>
          </a:p>
          <a:p>
            <a:pPr lvl="1" eaLnBrk="1" hangingPunct="1">
              <a:lnSpc>
                <a:spcPct val="80000"/>
              </a:lnSpc>
            </a:pPr>
            <a:r>
              <a:rPr lang="cs-CZ" altLang="cs-CZ" sz="2400"/>
              <a:t>velikost operační paměti</a:t>
            </a:r>
          </a:p>
          <a:p>
            <a:pPr lvl="1" eaLnBrk="1" hangingPunct="1">
              <a:lnSpc>
                <a:spcPct val="80000"/>
              </a:lnSpc>
            </a:pPr>
            <a:r>
              <a:rPr lang="cs-CZ" altLang="cs-CZ" sz="2400"/>
              <a:t>velikost pevného disku nebo SSD</a:t>
            </a:r>
          </a:p>
          <a:p>
            <a:pPr lvl="1" eaLnBrk="1" hangingPunct="1">
              <a:lnSpc>
                <a:spcPct val="80000"/>
              </a:lnSpc>
            </a:pPr>
            <a:r>
              <a:rPr lang="cs-CZ" altLang="cs-CZ" sz="2400"/>
              <a:t>typ grafického čipu</a:t>
            </a:r>
          </a:p>
          <a:p>
            <a:pPr lvl="1" eaLnBrk="1" hangingPunct="1">
              <a:lnSpc>
                <a:spcPct val="80000"/>
              </a:lnSpc>
            </a:pPr>
            <a:r>
              <a:rPr lang="cs-CZ" altLang="cs-CZ" sz="2400"/>
              <a:t>chipset na základní desce</a:t>
            </a:r>
          </a:p>
          <a:p>
            <a:pPr lvl="1" eaLnBrk="1" hangingPunct="1">
              <a:lnSpc>
                <a:spcPct val="80000"/>
              </a:lnSpc>
            </a:pPr>
            <a:r>
              <a:rPr lang="cs-CZ" altLang="cs-CZ" sz="2400"/>
              <a:t>integrovaná I/O zařízení…</a:t>
            </a:r>
          </a:p>
          <a:p>
            <a:pPr lvl="1" eaLnBrk="1" hangingPunct="1">
              <a:lnSpc>
                <a:spcPct val="80000"/>
              </a:lnSpc>
            </a:pPr>
            <a:endParaRPr lang="cs-CZ" altLang="cs-CZ" sz="2400"/>
          </a:p>
          <a:p>
            <a:pPr lvl="1" eaLnBrk="1" hangingPunct="1">
              <a:lnSpc>
                <a:spcPct val="80000"/>
              </a:lnSpc>
            </a:pPr>
            <a:r>
              <a:rPr lang="cs-CZ" altLang="cs-CZ" sz="2400"/>
              <a:t>Základní parametry jsou tedy vlastně stejné jako u běžných počítačů</a:t>
            </a:r>
          </a:p>
          <a:p>
            <a:pPr eaLnBrk="1" hangingPunct="1">
              <a:lnSpc>
                <a:spcPct val="80000"/>
              </a:lnSpc>
            </a:pPr>
            <a:endParaRPr lang="cs-CZ" altLang="cs-CZ" sz="17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8450191B-AAD1-408D-BC77-59082AAA2315}"/>
              </a:ext>
            </a:extLst>
          </p:cNvPr>
          <p:cNvSpPr>
            <a:spLocks noGrp="1" noChangeArrowheads="1"/>
          </p:cNvSpPr>
          <p:nvPr>
            <p:ph type="title" idx="4294967295"/>
          </p:nvPr>
        </p:nvSpPr>
        <p:spPr/>
        <p:txBody>
          <a:bodyPr anchor="ctr"/>
          <a:lstStyle/>
          <a:p>
            <a:pPr eaLnBrk="1" hangingPunct="1"/>
            <a:r>
              <a:rPr lang="cs-CZ" altLang="cs-CZ"/>
              <a:t>PDA</a:t>
            </a:r>
          </a:p>
        </p:txBody>
      </p:sp>
      <p:sp>
        <p:nvSpPr>
          <p:cNvPr id="64515" name="Rectangle 3">
            <a:extLst>
              <a:ext uri="{FF2B5EF4-FFF2-40B4-BE49-F238E27FC236}">
                <a16:creationId xmlns:a16="http://schemas.microsoft.com/office/drawing/2014/main" id="{8C1BDD59-AA30-4218-94BB-08E20590AB94}"/>
              </a:ext>
            </a:extLst>
          </p:cNvPr>
          <p:cNvSpPr>
            <a:spLocks noGrp="1" noChangeArrowheads="1"/>
          </p:cNvSpPr>
          <p:nvPr>
            <p:ph idx="4294967295"/>
          </p:nvPr>
        </p:nvSpPr>
        <p:spPr/>
        <p:txBody>
          <a:bodyPr/>
          <a:lstStyle/>
          <a:p>
            <a:pPr eaLnBrk="1" hangingPunct="1"/>
            <a:r>
              <a:rPr lang="cs-CZ" altLang="cs-CZ" sz="1300"/>
              <a:t>Hlavní výrobci: ASUS, Apple, HP, Palm, E-TEN, Psion, Acer, </a:t>
            </a:r>
          </a:p>
          <a:p>
            <a:pPr eaLnBrk="1" hangingPunct="1"/>
            <a:r>
              <a:rPr lang="cs-CZ" altLang="cs-CZ" sz="1300"/>
              <a:t>Možnosti využití</a:t>
            </a:r>
          </a:p>
          <a:p>
            <a:pPr lvl="1" eaLnBrk="1" hangingPunct="1"/>
            <a:r>
              <a:rPr lang="cs-CZ" altLang="cs-CZ" sz="1300"/>
              <a:t>Ukládání poznámek, kontaktů, digitální diář a plánovač</a:t>
            </a:r>
          </a:p>
          <a:p>
            <a:pPr lvl="1" eaLnBrk="1" hangingPunct="1"/>
            <a:r>
              <a:rPr lang="cs-CZ" altLang="cs-CZ" sz="1300"/>
              <a:t>Lze spustit i odlehčené verze klasického kancelářského software (Word, Excel…)</a:t>
            </a:r>
          </a:p>
          <a:p>
            <a:pPr lvl="1" eaLnBrk="1" hangingPunct="1"/>
            <a:r>
              <a:rPr lang="cs-CZ" altLang="cs-CZ" sz="1300"/>
              <a:t>Prohlížení webových stránek </a:t>
            </a:r>
          </a:p>
          <a:p>
            <a:pPr lvl="1" eaLnBrk="1" hangingPunct="1"/>
            <a:r>
              <a:rPr lang="cs-CZ" altLang="cs-CZ" sz="1300"/>
              <a:t>Komunikace v internetu (e-mail, skype, icq…)</a:t>
            </a:r>
          </a:p>
          <a:p>
            <a:pPr lvl="1" eaLnBrk="1" hangingPunct="1"/>
            <a:r>
              <a:rPr lang="cs-CZ" altLang="cs-CZ" sz="1300"/>
              <a:t>Navigace</a:t>
            </a:r>
          </a:p>
          <a:p>
            <a:pPr lvl="1" eaLnBrk="1" hangingPunct="1"/>
            <a:r>
              <a:rPr lang="cs-CZ" altLang="cs-CZ" sz="1300"/>
              <a:t>Přehrávání videa a zvuku</a:t>
            </a:r>
          </a:p>
          <a:p>
            <a:pPr lvl="1" eaLnBrk="1" hangingPunct="1"/>
            <a:r>
              <a:rPr lang="cs-CZ" altLang="cs-CZ" sz="1300"/>
              <a:t>Hraní her</a:t>
            </a:r>
          </a:p>
          <a:p>
            <a:pPr lvl="1" eaLnBrk="1" hangingPunct="1"/>
            <a:r>
              <a:rPr lang="cs-CZ" altLang="cs-CZ" sz="1300"/>
              <a:t>Čtení e-books</a:t>
            </a:r>
            <a:endParaRPr lang="cs-CZ" altLang="cs-CZ"/>
          </a:p>
        </p:txBody>
      </p:sp>
      <p:pic>
        <p:nvPicPr>
          <p:cNvPr id="64516" name="Picture 4" descr="180723">
            <a:extLst>
              <a:ext uri="{FF2B5EF4-FFF2-40B4-BE49-F238E27FC236}">
                <a16:creationId xmlns:a16="http://schemas.microsoft.com/office/drawing/2014/main" id="{2477EF5A-93D4-4187-AE81-7046CDE6A0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4292600"/>
            <a:ext cx="2952750" cy="214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Picture 5" descr="live07">
            <a:extLst>
              <a:ext uri="{FF2B5EF4-FFF2-40B4-BE49-F238E27FC236}">
                <a16:creationId xmlns:a16="http://schemas.microsoft.com/office/drawing/2014/main" id="{5838FC62-9511-4DC5-BD13-8F101050C9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175" y="3213100"/>
            <a:ext cx="4321175"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42920C08-C999-4C97-9475-6FA2DE9125AB}"/>
              </a:ext>
            </a:extLst>
          </p:cNvPr>
          <p:cNvSpPr>
            <a:spLocks noGrp="1" noChangeArrowheads="1"/>
          </p:cNvSpPr>
          <p:nvPr>
            <p:ph type="title" idx="4294967295"/>
          </p:nvPr>
        </p:nvSpPr>
        <p:spPr/>
        <p:txBody>
          <a:bodyPr anchor="ctr"/>
          <a:lstStyle/>
          <a:p>
            <a:pPr eaLnBrk="1" hangingPunct="1"/>
            <a:r>
              <a:rPr lang="cs-CZ" altLang="cs-CZ" dirty="0"/>
              <a:t>Mikroprocesory ARM</a:t>
            </a:r>
          </a:p>
        </p:txBody>
      </p:sp>
      <p:sp>
        <p:nvSpPr>
          <p:cNvPr id="65539" name="Rectangle 3">
            <a:extLst>
              <a:ext uri="{FF2B5EF4-FFF2-40B4-BE49-F238E27FC236}">
                <a16:creationId xmlns:a16="http://schemas.microsoft.com/office/drawing/2014/main" id="{602BCE22-91CC-420C-A2D4-6521A8034A41}"/>
              </a:ext>
            </a:extLst>
          </p:cNvPr>
          <p:cNvSpPr>
            <a:spLocks noGrp="1" noChangeArrowheads="1"/>
          </p:cNvSpPr>
          <p:nvPr>
            <p:ph idx="4294967295"/>
          </p:nvPr>
        </p:nvSpPr>
        <p:spPr/>
        <p:txBody>
          <a:bodyPr/>
          <a:lstStyle/>
          <a:p>
            <a:pPr eaLnBrk="1" hangingPunct="1"/>
            <a:r>
              <a:rPr lang="cs-CZ" altLang="cs-CZ" sz="1600"/>
              <a:t>Mikroprocesory </a:t>
            </a:r>
            <a:r>
              <a:rPr lang="cs-CZ" altLang="cs-CZ" sz="1600" b="1"/>
              <a:t>ARM</a:t>
            </a:r>
            <a:r>
              <a:rPr lang="cs-CZ" altLang="cs-CZ" sz="1600"/>
              <a:t> jsou </a:t>
            </a:r>
            <a:r>
              <a:rPr lang="cs-CZ" altLang="cs-CZ" sz="1600" b="1"/>
              <a:t>RISC</a:t>
            </a:r>
            <a:r>
              <a:rPr lang="cs-CZ" altLang="cs-CZ" sz="1600"/>
              <a:t> procesory vyvinuté firmou </a:t>
            </a:r>
            <a:r>
              <a:rPr lang="cs-CZ" altLang="cs-CZ" sz="1600" b="1"/>
              <a:t>Acorn</a:t>
            </a:r>
            <a:r>
              <a:rPr lang="cs-CZ" altLang="cs-CZ" sz="1600"/>
              <a:t> již v 80. letech minulého století</a:t>
            </a:r>
          </a:p>
          <a:p>
            <a:pPr eaLnBrk="1" hangingPunct="1"/>
            <a:r>
              <a:rPr lang="cs-CZ" altLang="cs-CZ" sz="1600" b="1"/>
              <a:t>ARM</a:t>
            </a:r>
            <a:r>
              <a:rPr lang="cs-CZ" altLang="cs-CZ" sz="1600"/>
              <a:t> = původně </a:t>
            </a:r>
            <a:r>
              <a:rPr lang="cs-CZ" altLang="cs-CZ" sz="1600" b="1"/>
              <a:t>A</a:t>
            </a:r>
            <a:r>
              <a:rPr lang="cs-CZ" altLang="cs-CZ" sz="1600"/>
              <a:t>corn </a:t>
            </a:r>
            <a:r>
              <a:rPr lang="cs-CZ" altLang="cs-CZ" sz="1600" b="1"/>
              <a:t>R</a:t>
            </a:r>
            <a:r>
              <a:rPr lang="cs-CZ" altLang="cs-CZ" sz="1600"/>
              <a:t>ISC </a:t>
            </a:r>
            <a:r>
              <a:rPr lang="cs-CZ" altLang="cs-CZ" sz="1600" b="1"/>
              <a:t>M</a:t>
            </a:r>
            <a:r>
              <a:rPr lang="cs-CZ" altLang="cs-CZ" sz="1600"/>
              <a:t>achine, nebo dnes </a:t>
            </a:r>
            <a:r>
              <a:rPr lang="cs-CZ" altLang="cs-CZ" sz="1600" b="1"/>
              <a:t>A</a:t>
            </a:r>
            <a:r>
              <a:rPr lang="cs-CZ" altLang="cs-CZ" sz="1600"/>
              <a:t>dvanced </a:t>
            </a:r>
            <a:r>
              <a:rPr lang="cs-CZ" altLang="cs-CZ" sz="1600" b="1"/>
              <a:t>R</a:t>
            </a:r>
            <a:r>
              <a:rPr lang="cs-CZ" altLang="cs-CZ" sz="1600"/>
              <a:t>ISC </a:t>
            </a:r>
            <a:r>
              <a:rPr lang="cs-CZ" altLang="cs-CZ" sz="1600" b="1"/>
              <a:t>M</a:t>
            </a:r>
            <a:r>
              <a:rPr lang="cs-CZ" altLang="cs-CZ" sz="1600"/>
              <a:t>achine</a:t>
            </a:r>
          </a:p>
          <a:p>
            <a:pPr eaLnBrk="1" hangingPunct="1"/>
            <a:r>
              <a:rPr lang="cs-CZ" altLang="cs-CZ" sz="1600"/>
              <a:t>Nyní je vyvíjí samostatná firma ARM a jejich výrobu zadává mnoha jiným dalším firmám</a:t>
            </a:r>
          </a:p>
          <a:p>
            <a:pPr eaLnBrk="1" hangingPunct="1"/>
            <a:r>
              <a:rPr lang="cs-CZ" altLang="cs-CZ" sz="1600"/>
              <a:t>Firma ARM sama </a:t>
            </a:r>
            <a:r>
              <a:rPr lang="cs-CZ" altLang="cs-CZ" sz="1600" b="1"/>
              <a:t>není výrobcem</a:t>
            </a:r>
            <a:r>
              <a:rPr lang="cs-CZ" altLang="cs-CZ" sz="1600"/>
              <a:t>, pouze </a:t>
            </a:r>
            <a:r>
              <a:rPr lang="cs-CZ" altLang="cs-CZ" sz="1600" b="1"/>
              <a:t>prodává jiným firmám licenci </a:t>
            </a:r>
            <a:r>
              <a:rPr lang="cs-CZ" altLang="cs-CZ" sz="1600"/>
              <a:t>na výrobu a použití instrukční sady a souvisejících technologií</a:t>
            </a:r>
          </a:p>
          <a:p>
            <a:pPr eaLnBrk="1" hangingPunct="1"/>
            <a:r>
              <a:rPr lang="cs-CZ" altLang="cs-CZ" sz="1600"/>
              <a:t>Hlavními koncovými výrobci jsou Apple, Nvidia, Qualcomm, Rockchip, Samsung Electronics, Texas Instruments</a:t>
            </a:r>
          </a:p>
          <a:p>
            <a:pPr eaLnBrk="1" hangingPunct="1"/>
            <a:r>
              <a:rPr lang="cs-CZ" altLang="cs-CZ" sz="1600"/>
              <a:t>Tito výrobci osvědčené mikroprocesorové jádro integrují do svých SoC chipů, které jsou pak srdcem mobilního telefonu, tabletu, navigace, řídící jednotky automobilu apod.</a:t>
            </a:r>
          </a:p>
          <a:p>
            <a:pPr eaLnBrk="1" hangingPunct="1"/>
            <a:r>
              <a:rPr lang="cs-CZ" altLang="cs-CZ" sz="1600"/>
              <a:t>V současné době jsou to nejpoužívanější mikroprocesory v tabletech a smartphonech (až 95 </a:t>
            </a:r>
            <a:r>
              <a:rPr lang="en-US" altLang="cs-CZ" sz="1600"/>
              <a:t>%</a:t>
            </a:r>
            <a:r>
              <a:rPr lang="cs-CZ" altLang="cs-CZ" sz="1600"/>
              <a:t>)</a:t>
            </a:r>
          </a:p>
          <a:p>
            <a:pPr eaLnBrk="1" hangingPunct="1"/>
            <a:r>
              <a:rPr lang="cs-CZ" altLang="cs-CZ" sz="1600"/>
              <a:t>Těchto procesorů se  vyrobí přes 6 miliard (!) každý rok</a:t>
            </a:r>
          </a:p>
          <a:p>
            <a:pPr eaLnBrk="1" hangingPunct="1">
              <a:lnSpc>
                <a:spcPct val="80000"/>
              </a:lnSpc>
            </a:pPr>
            <a:endParaRPr lang="cs-CZ" altLang="cs-CZ" sz="1600"/>
          </a:p>
          <a:p>
            <a:pPr eaLnBrk="1" hangingPunct="1">
              <a:lnSpc>
                <a:spcPct val="80000"/>
              </a:lnSpc>
            </a:pPr>
            <a:endParaRPr lang="cs-CZ" altLang="cs-CZ" sz="1600"/>
          </a:p>
          <a:p>
            <a:pPr eaLnBrk="1" hangingPunct="1">
              <a:lnSpc>
                <a:spcPct val="80000"/>
              </a:lnSpc>
            </a:pPr>
            <a:endParaRPr lang="cs-CZ" altLang="cs-CZ" sz="1600"/>
          </a:p>
          <a:p>
            <a:pPr eaLnBrk="1" hangingPunct="1">
              <a:lnSpc>
                <a:spcPct val="80000"/>
              </a:lnSpc>
            </a:pPr>
            <a:endParaRPr lang="cs-CZ" altLang="cs-CZ" sz="1600"/>
          </a:p>
          <a:p>
            <a:pPr eaLnBrk="1" hangingPunct="1">
              <a:lnSpc>
                <a:spcPct val="80000"/>
              </a:lnSpc>
            </a:pPr>
            <a:endParaRPr lang="cs-CZ" altLang="cs-CZ" sz="16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Nadpis 1">
            <a:extLst>
              <a:ext uri="{FF2B5EF4-FFF2-40B4-BE49-F238E27FC236}">
                <a16:creationId xmlns:a16="http://schemas.microsoft.com/office/drawing/2014/main" id="{8AB7221E-43A6-47FC-9EE3-5CE8A6B63FD9}"/>
              </a:ext>
            </a:extLst>
          </p:cNvPr>
          <p:cNvSpPr>
            <a:spLocks noGrp="1" noChangeArrowheads="1"/>
          </p:cNvSpPr>
          <p:nvPr>
            <p:ph type="title"/>
          </p:nvPr>
        </p:nvSpPr>
        <p:spPr/>
        <p:txBody>
          <a:bodyPr/>
          <a:lstStyle/>
          <a:p>
            <a:r>
              <a:rPr lang="cs-CZ" altLang="cs-CZ"/>
              <a:t>ARM</a:t>
            </a:r>
          </a:p>
        </p:txBody>
      </p:sp>
      <p:sp>
        <p:nvSpPr>
          <p:cNvPr id="61443" name="Zástupný obsah 2">
            <a:extLst>
              <a:ext uri="{FF2B5EF4-FFF2-40B4-BE49-F238E27FC236}">
                <a16:creationId xmlns:a16="http://schemas.microsoft.com/office/drawing/2014/main" id="{2AF22B23-2C53-43A8-B22D-2A97B7AB140F}"/>
              </a:ext>
            </a:extLst>
          </p:cNvPr>
          <p:cNvSpPr>
            <a:spLocks noGrp="1" noChangeArrowheads="1"/>
          </p:cNvSpPr>
          <p:nvPr>
            <p:ph idx="1"/>
          </p:nvPr>
        </p:nvSpPr>
        <p:spPr/>
        <p:txBody>
          <a:bodyPr/>
          <a:lstStyle/>
          <a:p>
            <a:pPr eaLnBrk="1" hangingPunct="1">
              <a:defRPr/>
            </a:pPr>
            <a:r>
              <a:rPr lang="cs-CZ" altLang="cs-CZ" sz="1600" dirty="0"/>
              <a:t>Procesory </a:t>
            </a:r>
            <a:r>
              <a:rPr lang="cs-CZ" altLang="cs-CZ" sz="1600" b="1" dirty="0"/>
              <a:t>nejsou kompatibilní</a:t>
            </a:r>
            <a:r>
              <a:rPr lang="cs-CZ" altLang="cs-CZ" sz="1600" dirty="0"/>
              <a:t> s řadou </a:t>
            </a:r>
            <a:r>
              <a:rPr lang="cs-CZ" altLang="cs-CZ" sz="1600" b="1" dirty="0"/>
              <a:t>x86 </a:t>
            </a:r>
            <a:r>
              <a:rPr lang="cs-CZ" altLang="cs-CZ" sz="1600" dirty="0"/>
              <a:t>(proto se nepoužívají noteboocích kompatibilních s PC, v </a:t>
            </a:r>
            <a:r>
              <a:rPr lang="cs-CZ" altLang="cs-CZ" sz="1600" dirty="0" err="1"/>
              <a:t>netboocích</a:t>
            </a:r>
            <a:r>
              <a:rPr lang="cs-CZ" altLang="cs-CZ" sz="1600" dirty="0"/>
              <a:t>, UMPC apod.)</a:t>
            </a:r>
          </a:p>
          <a:p>
            <a:pPr eaLnBrk="1" hangingPunct="1">
              <a:defRPr/>
            </a:pPr>
            <a:r>
              <a:rPr lang="cs-CZ" altLang="cs-CZ" sz="1600" dirty="0"/>
              <a:t>Všechny chipy ARM používají úplně jiný strojový kód, registry a instrukční sadu než procesory v počítačích PC</a:t>
            </a:r>
          </a:p>
          <a:p>
            <a:pPr eaLnBrk="1" hangingPunct="1">
              <a:defRPr/>
            </a:pPr>
            <a:r>
              <a:rPr lang="cs-CZ" altLang="cs-CZ" sz="1600" dirty="0"/>
              <a:t>Díky </a:t>
            </a:r>
            <a:r>
              <a:rPr lang="cs-CZ" altLang="cs-CZ" sz="1600" b="1" dirty="0"/>
              <a:t>RISC</a:t>
            </a:r>
            <a:r>
              <a:rPr lang="cs-CZ" altLang="cs-CZ" sz="1600" dirty="0"/>
              <a:t> filozofii obsahují tyto mikroprocesory výrazně méně tranzistorů než procesory pro počítače PC a mají velmi nízkou spotřebu a cenu</a:t>
            </a:r>
          </a:p>
          <a:p>
            <a:pPr eaLnBrk="1" hangingPunct="1">
              <a:defRPr/>
            </a:pPr>
            <a:r>
              <a:rPr lang="cs-CZ" altLang="cs-CZ" sz="1600" dirty="0"/>
              <a:t>Mají vynikající poměr </a:t>
            </a:r>
            <a:r>
              <a:rPr lang="cs-CZ" altLang="cs-CZ" sz="1600" b="1" dirty="0"/>
              <a:t>cena/výkon </a:t>
            </a:r>
            <a:r>
              <a:rPr lang="cs-CZ" altLang="cs-CZ" sz="1600" dirty="0"/>
              <a:t>a </a:t>
            </a:r>
            <a:r>
              <a:rPr lang="cs-CZ" altLang="cs-CZ" sz="1600" b="1" dirty="0"/>
              <a:t>spotřeba energie/výkon</a:t>
            </a:r>
          </a:p>
          <a:p>
            <a:pPr eaLnBrk="1" hangingPunct="1">
              <a:defRPr/>
            </a:pPr>
            <a:r>
              <a:rPr lang="cs-CZ" altLang="cs-CZ" sz="1600" dirty="0"/>
              <a:t>Vhodné jsou také do </a:t>
            </a:r>
            <a:r>
              <a:rPr lang="cs-CZ" altLang="cs-CZ" sz="1600" dirty="0" err="1"/>
              <a:t>embedded</a:t>
            </a:r>
            <a:r>
              <a:rPr lang="cs-CZ" altLang="cs-CZ" sz="1600" dirty="0"/>
              <a:t> systémů</a:t>
            </a:r>
          </a:p>
          <a:p>
            <a:pPr eaLnBrk="1" hangingPunct="1">
              <a:defRPr/>
            </a:pPr>
            <a:endParaRPr lang="cs-CZ" altLang="cs-CZ" sz="1600" dirty="0"/>
          </a:p>
          <a:p>
            <a:pPr eaLnBrk="1" hangingPunct="1">
              <a:defRPr/>
            </a:pPr>
            <a:r>
              <a:rPr lang="cs-CZ" altLang="cs-CZ" sz="1600" dirty="0">
                <a:hlinkClick r:id="rId2"/>
              </a:rPr>
              <a:t>https://www.youtube.com/watch?v=IfHG7bj-CEI</a:t>
            </a:r>
            <a:endParaRPr lang="cs-CZ" altLang="cs-CZ" sz="1600" dirty="0">
              <a:hlinkClick r:id="rId3"/>
            </a:endParaRPr>
          </a:p>
          <a:p>
            <a:pPr eaLnBrk="1" hangingPunct="1">
              <a:defRPr/>
            </a:pPr>
            <a:r>
              <a:rPr lang="cs-CZ" altLang="cs-CZ" sz="1600" dirty="0">
                <a:hlinkClick r:id="rId3"/>
              </a:rPr>
              <a:t>https://www.youtube.com/watch?v=X4BxUiqWq8E</a:t>
            </a:r>
            <a:endParaRPr lang="cs-CZ" altLang="cs-CZ" sz="1600" dirty="0"/>
          </a:p>
          <a:p>
            <a:pPr marL="0" indent="0" eaLnBrk="1" hangingPunct="1">
              <a:buFont typeface="Wingdings" panose="05000000000000000000" pitchFamily="2" charset="2"/>
              <a:buNone/>
              <a:defRPr/>
            </a:pPr>
            <a:endParaRPr lang="cs-CZ" altLang="cs-CZ" sz="1600" dirty="0"/>
          </a:p>
          <a:p>
            <a:pPr marL="0" indent="0" eaLnBrk="1" hangingPunct="1">
              <a:buFont typeface="Wingdings" panose="05000000000000000000" pitchFamily="2" charset="2"/>
              <a:buNone/>
              <a:defRPr/>
            </a:pPr>
            <a:endParaRPr lang="cs-CZ" altLang="cs-CZ" sz="1600" dirty="0"/>
          </a:p>
          <a:p>
            <a:pPr>
              <a:defRPr/>
            </a:pPr>
            <a:endParaRPr lang="cs-CZ" altLang="cs-CZ" sz="16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A81800BF-1FED-446A-BB67-183511F1AD4A}"/>
              </a:ext>
            </a:extLst>
          </p:cNvPr>
          <p:cNvSpPr>
            <a:spLocks noGrp="1" noChangeArrowheads="1"/>
          </p:cNvSpPr>
          <p:nvPr>
            <p:ph type="title" idx="4294967295"/>
          </p:nvPr>
        </p:nvSpPr>
        <p:spPr/>
        <p:txBody>
          <a:bodyPr anchor="ctr"/>
          <a:lstStyle/>
          <a:p>
            <a:pPr eaLnBrk="1" hangingPunct="1"/>
            <a:r>
              <a:rPr lang="cs-CZ" altLang="cs-CZ"/>
              <a:t>ARM - historie</a:t>
            </a:r>
          </a:p>
        </p:txBody>
      </p:sp>
      <p:sp>
        <p:nvSpPr>
          <p:cNvPr id="67587" name="Rectangle 3">
            <a:extLst>
              <a:ext uri="{FF2B5EF4-FFF2-40B4-BE49-F238E27FC236}">
                <a16:creationId xmlns:a16="http://schemas.microsoft.com/office/drawing/2014/main" id="{E9E4F505-E056-42FA-854B-8D98CD591C64}"/>
              </a:ext>
            </a:extLst>
          </p:cNvPr>
          <p:cNvSpPr>
            <a:spLocks noGrp="1" noChangeArrowheads="1"/>
          </p:cNvSpPr>
          <p:nvPr>
            <p:ph idx="4294967295"/>
          </p:nvPr>
        </p:nvSpPr>
        <p:spPr>
          <a:xfrm>
            <a:off x="457200" y="1700213"/>
            <a:ext cx="8229600" cy="4411662"/>
          </a:xfrm>
        </p:spPr>
        <p:txBody>
          <a:bodyPr/>
          <a:lstStyle/>
          <a:p>
            <a:pPr eaLnBrk="1" hangingPunct="1"/>
            <a:r>
              <a:rPr lang="cs-CZ" altLang="cs-CZ" sz="1400" i="1" dirty="0" err="1"/>
              <a:t>Acorn</a:t>
            </a:r>
            <a:r>
              <a:rPr lang="cs-CZ" altLang="cs-CZ" sz="1400" i="1" dirty="0"/>
              <a:t> RISC </a:t>
            </a:r>
            <a:r>
              <a:rPr lang="cs-CZ" altLang="cs-CZ" sz="1400" i="1" dirty="0" err="1"/>
              <a:t>Machine</a:t>
            </a:r>
            <a:r>
              <a:rPr lang="cs-CZ" altLang="cs-CZ" sz="1400" dirty="0"/>
              <a:t> projekt vznikl v roce 1983 jako pokus o zdokonalení legendárního mikroprocesoru MOS6502 (viz </a:t>
            </a:r>
            <a:r>
              <a:rPr lang="cs-CZ" altLang="cs-CZ" sz="1400" dirty="0" err="1"/>
              <a:t>Commodore</a:t>
            </a:r>
            <a:r>
              <a:rPr lang="cs-CZ" altLang="cs-CZ" sz="1400" dirty="0"/>
              <a:t> 64) metodami v té době rodící se filozofie </a:t>
            </a:r>
            <a:r>
              <a:rPr lang="cs-CZ" altLang="cs-CZ" sz="1400" b="1" dirty="0"/>
              <a:t>RISC</a:t>
            </a:r>
          </a:p>
          <a:p>
            <a:pPr eaLnBrk="1" hangingPunct="1"/>
            <a:endParaRPr lang="cs-CZ" altLang="cs-CZ" sz="1400" dirty="0"/>
          </a:p>
          <a:p>
            <a:pPr eaLnBrk="1" hangingPunct="1"/>
            <a:r>
              <a:rPr lang="cs-CZ" altLang="cs-CZ" sz="1400" dirty="0"/>
              <a:t>Následoval mikroprocesor </a:t>
            </a:r>
            <a:r>
              <a:rPr lang="cs-CZ" altLang="cs-CZ" sz="1400" b="1" dirty="0"/>
              <a:t>ARM2</a:t>
            </a:r>
            <a:r>
              <a:rPr lang="cs-CZ" altLang="cs-CZ" sz="1400" dirty="0"/>
              <a:t> (obsahoval 27 univerzálních 32-bitových registrů)</a:t>
            </a:r>
          </a:p>
          <a:p>
            <a:pPr eaLnBrk="1" hangingPunct="1"/>
            <a:r>
              <a:rPr lang="cs-CZ" altLang="cs-CZ" sz="1400" dirty="0"/>
              <a:t>S pouhými 30000 tranzistory byl stejně výkonný jako Intel 80386 (ten má 275000 tranzistorů)</a:t>
            </a:r>
          </a:p>
          <a:p>
            <a:pPr eaLnBrk="1" hangingPunct="1"/>
            <a:endParaRPr lang="cs-CZ" altLang="cs-CZ" sz="1400" dirty="0"/>
          </a:p>
          <a:p>
            <a:pPr eaLnBrk="1" hangingPunct="1"/>
            <a:r>
              <a:rPr lang="cs-CZ" altLang="cs-CZ" sz="1400" b="1" dirty="0"/>
              <a:t>ARM3</a:t>
            </a:r>
            <a:r>
              <a:rPr lang="cs-CZ" altLang="cs-CZ" sz="1400" dirty="0"/>
              <a:t> – objevuje se 4 kB </a:t>
            </a:r>
            <a:r>
              <a:rPr lang="cs-CZ" altLang="cs-CZ" sz="1400" dirty="0" err="1"/>
              <a:t>Cache</a:t>
            </a:r>
            <a:r>
              <a:rPr lang="cs-CZ" altLang="cs-CZ" sz="1400" dirty="0"/>
              <a:t> (ve stejné době, kdy se </a:t>
            </a:r>
            <a:r>
              <a:rPr lang="cs-CZ" altLang="cs-CZ" sz="1400" dirty="0" err="1"/>
              <a:t>cache</a:t>
            </a:r>
            <a:r>
              <a:rPr lang="cs-CZ" altLang="cs-CZ" sz="1400" dirty="0"/>
              <a:t> objevuje v 80486)</a:t>
            </a:r>
          </a:p>
          <a:p>
            <a:pPr eaLnBrk="1" hangingPunct="1"/>
            <a:r>
              <a:rPr lang="cs-CZ" altLang="cs-CZ" sz="1400" b="1" dirty="0"/>
              <a:t>ARM6</a:t>
            </a:r>
            <a:r>
              <a:rPr lang="cs-CZ" altLang="cs-CZ" sz="1400" dirty="0"/>
              <a:t> – velmi úspěšný mikroprocesor použitý v počítačích firmy Apple, frekvence 233 MHz, spotřeba 1W, pouhých 35000 tranzistorů (v té době Pentia mají přes milion tranzistorů)</a:t>
            </a:r>
          </a:p>
          <a:p>
            <a:pPr eaLnBrk="1" hangingPunct="1"/>
            <a:endParaRPr lang="cs-CZ" altLang="cs-CZ" sz="1400" b="1" dirty="0"/>
          </a:p>
          <a:p>
            <a:pPr eaLnBrk="1" hangingPunct="1"/>
            <a:r>
              <a:rPr lang="cs-CZ" altLang="cs-CZ" sz="1400" b="1" dirty="0"/>
              <a:t>ARM7</a:t>
            </a:r>
            <a:r>
              <a:rPr lang="cs-CZ" altLang="cs-CZ" sz="1400" dirty="0"/>
              <a:t> – počátek vývoje jader, která nakonec vyrábí v licenci jiný koncový výrobce, který zkombinuje ARM </a:t>
            </a:r>
            <a:r>
              <a:rPr lang="cs-CZ" altLang="cs-CZ" sz="1400" dirty="0" err="1"/>
              <a:t>Core</a:t>
            </a:r>
            <a:r>
              <a:rPr lang="cs-CZ" altLang="cs-CZ" sz="1400" dirty="0"/>
              <a:t> s dalšími elektronickými obvody do jediného výsledného čipu </a:t>
            </a:r>
            <a:r>
              <a:rPr lang="cs-CZ" altLang="cs-CZ" sz="1400" dirty="0" err="1"/>
              <a:t>SoC</a:t>
            </a:r>
            <a:endParaRPr lang="cs-CZ" altLang="cs-CZ" sz="1400" dirty="0"/>
          </a:p>
          <a:p>
            <a:pPr eaLnBrk="1" hangingPunct="1"/>
            <a:r>
              <a:rPr lang="cs-CZ" altLang="cs-CZ" sz="1400" dirty="0"/>
              <a:t>Prodej čipu překračuje 100 milionů kusů, stává se nejpoužívanějším procesorem v PDA a mobilních telefonech</a:t>
            </a:r>
          </a:p>
          <a:p>
            <a:pPr eaLnBrk="1" hangingPunct="1"/>
            <a:r>
              <a:rPr lang="cs-CZ" altLang="cs-CZ" sz="1400" dirty="0"/>
              <a:t>Pro mikroprocesory ARM jsou k dispozici výkonné kompilátory a softwarová vývojová prostředí</a:t>
            </a:r>
          </a:p>
          <a:p>
            <a:pPr eaLnBrk="1" hangingPunct="1"/>
            <a:r>
              <a:rPr lang="cs-CZ" altLang="cs-CZ" sz="1400" dirty="0"/>
              <a:t>Licenci pro výrobu vlastního chipu s mikroprocesorovým jádrem ARM lze zakoupit v různých verzích – možné je např. zakoupit kompletní detailní schéma s jednotlivými tranzistory nebo naopak pouze popis jádra v HDL jazyce (hardware </a:t>
            </a:r>
            <a:r>
              <a:rPr lang="cs-CZ" altLang="cs-CZ" sz="1400" dirty="0" err="1"/>
              <a:t>definition</a:t>
            </a:r>
            <a:r>
              <a:rPr lang="cs-CZ" altLang="cs-CZ" sz="1400" dirty="0"/>
              <a:t> </a:t>
            </a:r>
            <a:r>
              <a:rPr lang="cs-CZ" altLang="cs-CZ" sz="1400" dirty="0" err="1"/>
              <a:t>language</a:t>
            </a:r>
            <a:r>
              <a:rPr lang="cs-CZ" altLang="cs-CZ" sz="1400" dirty="0"/>
              <a:t>) , který si sám koncový výrobce zkompiluje do programovatelného logického obvodu spolu s přidanými dalšími funkcemi chipu</a:t>
            </a:r>
          </a:p>
          <a:p>
            <a:pPr eaLnBrk="1" hangingPunct="1"/>
            <a:endParaRPr lang="cs-CZ" altLang="cs-CZ" sz="1400" dirty="0"/>
          </a:p>
          <a:p>
            <a:pPr eaLnBrk="1" hangingPunct="1"/>
            <a:endParaRPr lang="cs-CZ" altLang="cs-CZ" sz="14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F781F69A-9851-4A67-BEA1-3D3114F71054}"/>
              </a:ext>
            </a:extLst>
          </p:cNvPr>
          <p:cNvSpPr>
            <a:spLocks noGrp="1" noChangeArrowheads="1"/>
          </p:cNvSpPr>
          <p:nvPr>
            <p:ph type="title"/>
          </p:nvPr>
        </p:nvSpPr>
        <p:spPr/>
        <p:txBody>
          <a:bodyPr/>
          <a:lstStyle/>
          <a:p>
            <a:r>
              <a:rPr lang="cs-CZ" altLang="cs-CZ"/>
              <a:t>ARM</a:t>
            </a:r>
          </a:p>
        </p:txBody>
      </p:sp>
      <p:sp>
        <p:nvSpPr>
          <p:cNvPr id="68611" name="Rectangle 3">
            <a:extLst>
              <a:ext uri="{FF2B5EF4-FFF2-40B4-BE49-F238E27FC236}">
                <a16:creationId xmlns:a16="http://schemas.microsoft.com/office/drawing/2014/main" id="{0F1A832E-E64F-4D81-8AF9-E9CF680CE73A}"/>
              </a:ext>
            </a:extLst>
          </p:cNvPr>
          <p:cNvSpPr>
            <a:spLocks noGrp="1" noChangeArrowheads="1"/>
          </p:cNvSpPr>
          <p:nvPr>
            <p:ph type="body" idx="1"/>
          </p:nvPr>
        </p:nvSpPr>
        <p:spPr/>
        <p:txBody>
          <a:bodyPr/>
          <a:lstStyle/>
          <a:p>
            <a:pPr eaLnBrk="1" hangingPunct="1"/>
            <a:r>
              <a:rPr lang="cs-CZ" altLang="cs-CZ" sz="1800" dirty="0"/>
              <a:t>Po roce 2010 se běžně používají zařízení s </a:t>
            </a:r>
            <a:r>
              <a:rPr lang="cs-CZ" altLang="cs-CZ" sz="1800" b="1" dirty="0"/>
              <a:t>32-bitovými čipy</a:t>
            </a:r>
            <a:r>
              <a:rPr lang="cs-CZ" altLang="cs-CZ" sz="1800" dirty="0"/>
              <a:t> ARMv8-R, ARMv7-A, ARMv7-R, ARMv7E-M, ARMv7-M, ARMv6-M – tato řada má označení </a:t>
            </a:r>
            <a:r>
              <a:rPr lang="cs-CZ" altLang="cs-CZ" sz="1800" b="1" dirty="0" err="1"/>
              <a:t>Cortex</a:t>
            </a:r>
            <a:endParaRPr lang="cs-CZ" altLang="cs-CZ" sz="1800" b="1" dirty="0"/>
          </a:p>
          <a:p>
            <a:pPr eaLnBrk="1" hangingPunct="1"/>
            <a:r>
              <a:rPr lang="cs-CZ" altLang="cs-CZ" sz="1800" dirty="0"/>
              <a:t>Mikroprocesor disponuje 16 x 32 bitovým registrem pro uložení celých čísel (dva z těchto registrů jsou SP a PC)</a:t>
            </a:r>
          </a:p>
          <a:p>
            <a:pPr eaLnBrk="1" hangingPunct="1"/>
            <a:r>
              <a:rPr lang="cs-CZ" altLang="cs-CZ" sz="1800" dirty="0"/>
              <a:t>Dále je k dispozici 32 64-bitových registrů, které se dají použít pro </a:t>
            </a:r>
            <a:r>
              <a:rPr lang="cs-CZ" altLang="cs-CZ" sz="1800" dirty="0" err="1"/>
              <a:t>floating</a:t>
            </a:r>
            <a:r>
              <a:rPr lang="cs-CZ" altLang="cs-CZ" sz="1800" dirty="0"/>
              <a:t> point operace nebo pro SIMD výpočty </a:t>
            </a:r>
          </a:p>
          <a:p>
            <a:pPr eaLnBrk="1" hangingPunct="1"/>
            <a:endParaRPr lang="cs-CZ" altLang="cs-CZ" sz="1800" dirty="0"/>
          </a:p>
          <a:p>
            <a:pPr eaLnBrk="1" hangingPunct="1"/>
            <a:r>
              <a:rPr lang="cs-CZ" altLang="cs-CZ" sz="1800" dirty="0"/>
              <a:t>Nová generace ARMv8-A  (</a:t>
            </a:r>
            <a:r>
              <a:rPr lang="cs-CZ" altLang="cs-CZ" sz="1800" dirty="0" err="1"/>
              <a:t>Cortex</a:t>
            </a:r>
            <a:r>
              <a:rPr lang="cs-CZ" altLang="cs-CZ" sz="1800" dirty="0"/>
              <a:t> A-5x) je již plně </a:t>
            </a:r>
            <a:r>
              <a:rPr lang="cs-CZ" altLang="cs-CZ" sz="1800" b="1" dirty="0"/>
              <a:t>64-bitová</a:t>
            </a:r>
          </a:p>
          <a:p>
            <a:pPr eaLnBrk="1" hangingPunct="1"/>
            <a:r>
              <a:rPr lang="cs-CZ" altLang="cs-CZ" sz="1800" dirty="0"/>
              <a:t>64-bitové procesory se vyrábějí od roku 2011</a:t>
            </a:r>
          </a:p>
          <a:p>
            <a:pPr eaLnBrk="1" hangingPunct="1"/>
            <a:r>
              <a:rPr lang="cs-CZ" altLang="cs-CZ" sz="1800" dirty="0"/>
              <a:t>Mají 31 64-bitových registrů pro celočíselné operace a dále 32 128-bitových operací pro </a:t>
            </a:r>
            <a:r>
              <a:rPr lang="cs-CZ" altLang="cs-CZ" sz="1800" dirty="0" err="1"/>
              <a:t>floating</a:t>
            </a:r>
            <a:r>
              <a:rPr lang="cs-CZ" altLang="cs-CZ" sz="1800" dirty="0"/>
              <a:t> point operace nebo pro SIMD výpočty </a:t>
            </a:r>
          </a:p>
          <a:p>
            <a:pPr eaLnBrk="1" hangingPunct="1"/>
            <a:endParaRPr lang="cs-CZ" altLang="cs-CZ" sz="1800" dirty="0"/>
          </a:p>
          <a:p>
            <a:endParaRPr lang="cs-CZ" altLang="cs-CZ" sz="18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E9B38822-96C0-4DFC-8150-29CB8FBBCCCF}"/>
              </a:ext>
            </a:extLst>
          </p:cNvPr>
          <p:cNvSpPr>
            <a:spLocks noGrp="1" noChangeArrowheads="1"/>
          </p:cNvSpPr>
          <p:nvPr>
            <p:ph type="title"/>
          </p:nvPr>
        </p:nvSpPr>
        <p:spPr/>
        <p:txBody>
          <a:bodyPr/>
          <a:lstStyle/>
          <a:p>
            <a:r>
              <a:rPr lang="en-US" altLang="cs-CZ"/>
              <a:t>ARM</a:t>
            </a:r>
            <a:endParaRPr lang="cs-CZ" altLang="cs-CZ"/>
          </a:p>
        </p:txBody>
      </p:sp>
      <p:sp>
        <p:nvSpPr>
          <p:cNvPr id="64515" name="Rectangle 3">
            <a:extLst>
              <a:ext uri="{FF2B5EF4-FFF2-40B4-BE49-F238E27FC236}">
                <a16:creationId xmlns:a16="http://schemas.microsoft.com/office/drawing/2014/main" id="{B9D630CD-78CC-4483-9614-9809A44A2E86}"/>
              </a:ext>
            </a:extLst>
          </p:cNvPr>
          <p:cNvSpPr>
            <a:spLocks noGrp="1" noChangeArrowheads="1"/>
          </p:cNvSpPr>
          <p:nvPr>
            <p:ph type="body" idx="1"/>
          </p:nvPr>
        </p:nvSpPr>
        <p:spPr/>
        <p:txBody>
          <a:bodyPr/>
          <a:lstStyle/>
          <a:p>
            <a:pPr>
              <a:defRPr/>
            </a:pPr>
            <a:r>
              <a:rPr lang="cs-CZ" altLang="cs-CZ" dirty="0"/>
              <a:t>Podrobný přehled mikroprocesorů starších ARM a jejich použíti</a:t>
            </a:r>
          </a:p>
          <a:p>
            <a:pPr>
              <a:defRPr/>
            </a:pPr>
            <a:r>
              <a:rPr lang="cs-CZ" altLang="cs-CZ" dirty="0">
                <a:hlinkClick r:id="rId2"/>
              </a:rPr>
              <a:t>http://cs.wikipedia.org/wiki/ARM</a:t>
            </a:r>
            <a:endParaRPr lang="cs-CZ" altLang="cs-CZ" dirty="0"/>
          </a:p>
          <a:p>
            <a:pPr marL="0" indent="0">
              <a:buFont typeface="Wingdings" panose="05000000000000000000" pitchFamily="2" charset="2"/>
              <a:buNone/>
              <a:defRPr/>
            </a:pPr>
            <a:endParaRPr lang="cs-CZ" altLang="cs-CZ"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980E4003-DFFA-466B-9A95-FCFDD436C351}"/>
              </a:ext>
            </a:extLst>
          </p:cNvPr>
          <p:cNvSpPr>
            <a:spLocks noGrp="1" noChangeArrowheads="1"/>
          </p:cNvSpPr>
          <p:nvPr>
            <p:ph type="title"/>
          </p:nvPr>
        </p:nvSpPr>
        <p:spPr/>
        <p:txBody>
          <a:bodyPr/>
          <a:lstStyle/>
          <a:p>
            <a:r>
              <a:rPr lang="cs-CZ" altLang="cs-CZ"/>
              <a:t>Příklad ARM SoC</a:t>
            </a:r>
          </a:p>
        </p:txBody>
      </p:sp>
      <p:pic>
        <p:nvPicPr>
          <p:cNvPr id="70659" name="Picture 4" descr="500px-ARMSoCBlockDiagram">
            <a:extLst>
              <a:ext uri="{FF2B5EF4-FFF2-40B4-BE49-F238E27FC236}">
                <a16:creationId xmlns:a16="http://schemas.microsoft.com/office/drawing/2014/main" id="{820804E0-000C-448D-8E10-A2ED508E72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475" y="1190625"/>
            <a:ext cx="4621213" cy="554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A0ECD483-6D6F-463E-9957-EFBDA7F4CE3D}"/>
              </a:ext>
            </a:extLst>
          </p:cNvPr>
          <p:cNvSpPr>
            <a:spLocks noGrp="1" noChangeArrowheads="1"/>
          </p:cNvSpPr>
          <p:nvPr>
            <p:ph type="title"/>
          </p:nvPr>
        </p:nvSpPr>
        <p:spPr/>
        <p:txBody>
          <a:bodyPr/>
          <a:lstStyle/>
          <a:p>
            <a:r>
              <a:rPr lang="cs-CZ" altLang="cs-CZ"/>
              <a:t>ARM – Real time computing</a:t>
            </a:r>
          </a:p>
        </p:txBody>
      </p:sp>
      <p:sp>
        <p:nvSpPr>
          <p:cNvPr id="66563" name="Rectangle 3">
            <a:extLst>
              <a:ext uri="{FF2B5EF4-FFF2-40B4-BE49-F238E27FC236}">
                <a16:creationId xmlns:a16="http://schemas.microsoft.com/office/drawing/2014/main" id="{E36A58E2-1A42-4BFC-8EB8-D8F1DB46608B}"/>
              </a:ext>
            </a:extLst>
          </p:cNvPr>
          <p:cNvSpPr>
            <a:spLocks noGrp="1" noChangeArrowheads="1"/>
          </p:cNvSpPr>
          <p:nvPr>
            <p:ph type="body" idx="1"/>
          </p:nvPr>
        </p:nvSpPr>
        <p:spPr>
          <a:xfrm>
            <a:off x="457200" y="1719263"/>
            <a:ext cx="8229600" cy="4878387"/>
          </a:xfrm>
        </p:spPr>
        <p:txBody>
          <a:bodyPr/>
          <a:lstStyle/>
          <a:p>
            <a:pPr>
              <a:lnSpc>
                <a:spcPct val="80000"/>
              </a:lnSpc>
              <a:defRPr/>
            </a:pPr>
            <a:r>
              <a:rPr lang="cs-CZ" altLang="cs-CZ" sz="1400" dirty="0" err="1"/>
              <a:t>Mikroproceosery</a:t>
            </a:r>
            <a:r>
              <a:rPr lang="cs-CZ" altLang="cs-CZ" sz="1400" dirty="0"/>
              <a:t>, které mají na konci označení písmeno R (např. ARMv7-R) jsou určeny pro </a:t>
            </a:r>
            <a:r>
              <a:rPr lang="cs-CZ" altLang="cs-CZ" sz="1400" b="1" dirty="0" err="1"/>
              <a:t>real-time</a:t>
            </a:r>
            <a:r>
              <a:rPr lang="cs-CZ" altLang="cs-CZ" sz="1400" b="1" dirty="0"/>
              <a:t> </a:t>
            </a:r>
            <a:r>
              <a:rPr lang="cs-CZ" altLang="cs-CZ" sz="1400" b="1" dirty="0" err="1"/>
              <a:t>computing</a:t>
            </a:r>
            <a:endParaRPr lang="cs-CZ" altLang="cs-CZ" sz="1400" b="1" dirty="0"/>
          </a:p>
          <a:p>
            <a:pPr>
              <a:lnSpc>
                <a:spcPct val="80000"/>
              </a:lnSpc>
              <a:defRPr/>
            </a:pPr>
            <a:r>
              <a:rPr lang="cs-CZ" altLang="cs-CZ" sz="1400" b="1" dirty="0"/>
              <a:t>RTC – Real </a:t>
            </a:r>
            <a:r>
              <a:rPr lang="cs-CZ" altLang="cs-CZ" sz="1400" b="1" dirty="0" err="1"/>
              <a:t>time</a:t>
            </a:r>
            <a:r>
              <a:rPr lang="cs-CZ" altLang="cs-CZ" sz="1400" b="1" dirty="0"/>
              <a:t> </a:t>
            </a:r>
            <a:r>
              <a:rPr lang="cs-CZ" altLang="cs-CZ" sz="1400" b="1" dirty="0" err="1"/>
              <a:t>computing</a:t>
            </a:r>
            <a:r>
              <a:rPr lang="cs-CZ" altLang="cs-CZ" sz="1400" b="1" dirty="0"/>
              <a:t> – </a:t>
            </a:r>
            <a:r>
              <a:rPr lang="cs-CZ" altLang="cs-CZ" sz="1400" dirty="0"/>
              <a:t>kombinace hardwarového a softwarového řešení, které zaručuje hraniční kritickou možnou dobu odezvy na všechny vstupní události</a:t>
            </a:r>
          </a:p>
          <a:p>
            <a:pPr>
              <a:lnSpc>
                <a:spcPct val="80000"/>
              </a:lnSpc>
              <a:defRPr/>
            </a:pPr>
            <a:r>
              <a:rPr lang="cs-CZ" altLang="cs-CZ" sz="1400" dirty="0"/>
              <a:t>Počítačové systémy lze rozdělit do tří skupin</a:t>
            </a:r>
          </a:p>
          <a:p>
            <a:pPr lvl="1">
              <a:lnSpc>
                <a:spcPct val="80000"/>
              </a:lnSpc>
              <a:defRPr/>
            </a:pPr>
            <a:r>
              <a:rPr lang="cs-CZ" altLang="cs-CZ" sz="1400" b="1" dirty="0"/>
              <a:t>Transformační systém</a:t>
            </a:r>
            <a:r>
              <a:rPr lang="cs-CZ" altLang="cs-CZ" sz="1400" dirty="0"/>
              <a:t> – bere data ze vstupu, zpracovává je a vypočítá výstup (např. kompilátor, tabulkový kalkulátor, databáze, převod video z jednoho formátu do druhého)</a:t>
            </a:r>
          </a:p>
          <a:p>
            <a:pPr lvl="1">
              <a:lnSpc>
                <a:spcPct val="80000"/>
              </a:lnSpc>
              <a:defRPr/>
            </a:pPr>
            <a:r>
              <a:rPr lang="cs-CZ" altLang="cs-CZ" sz="1400" dirty="0"/>
              <a:t> První počítače fungovaly pouze tímto způsobem – zadala se data, program, spustil se výpočet a po určitém čase vypadly výsledky</a:t>
            </a:r>
          </a:p>
          <a:p>
            <a:pPr lvl="1">
              <a:lnSpc>
                <a:spcPct val="80000"/>
              </a:lnSpc>
              <a:defRPr/>
            </a:pPr>
            <a:endParaRPr lang="cs-CZ" altLang="cs-CZ" sz="1400" b="1" dirty="0"/>
          </a:p>
          <a:p>
            <a:pPr lvl="1">
              <a:lnSpc>
                <a:spcPct val="80000"/>
              </a:lnSpc>
              <a:defRPr/>
            </a:pPr>
            <a:r>
              <a:rPr lang="cs-CZ" altLang="cs-CZ" sz="1400" b="1" dirty="0"/>
              <a:t>Interaktivní systém</a:t>
            </a:r>
            <a:r>
              <a:rPr lang="cs-CZ" altLang="cs-CZ" sz="1400" dirty="0"/>
              <a:t> – Sleduje určitým způsobem pravidelně „své okolí“ </a:t>
            </a:r>
          </a:p>
          <a:p>
            <a:pPr lvl="1">
              <a:lnSpc>
                <a:spcPct val="80000"/>
              </a:lnSpc>
              <a:defRPr/>
            </a:pPr>
            <a:r>
              <a:rPr lang="cs-CZ" altLang="cs-CZ" sz="1400" dirty="0"/>
              <a:t>interaktivní ovládání, pravidelně kontroluje vstupy (tlačítka, ovladače) a svou proměnnou rychlostí na ně reaguje</a:t>
            </a:r>
          </a:p>
          <a:p>
            <a:pPr lvl="1">
              <a:lnSpc>
                <a:spcPct val="80000"/>
              </a:lnSpc>
              <a:defRPr/>
            </a:pPr>
            <a:r>
              <a:rPr lang="cs-CZ" altLang="cs-CZ" sz="1400" dirty="0"/>
              <a:t>Například každá počítačová hra je interaktivní systém</a:t>
            </a:r>
          </a:p>
          <a:p>
            <a:pPr lvl="1">
              <a:lnSpc>
                <a:spcPct val="80000"/>
              </a:lnSpc>
              <a:defRPr/>
            </a:pPr>
            <a:r>
              <a:rPr lang="cs-CZ" altLang="cs-CZ" sz="1400" dirty="0"/>
              <a:t>GUI operačního systému, automobilová navigace</a:t>
            </a:r>
          </a:p>
          <a:p>
            <a:pPr lvl="1">
              <a:lnSpc>
                <a:spcPct val="80000"/>
              </a:lnSpc>
              <a:defRPr/>
            </a:pPr>
            <a:endParaRPr lang="cs-CZ" altLang="cs-CZ" sz="1400" dirty="0"/>
          </a:p>
          <a:p>
            <a:pPr lvl="1">
              <a:lnSpc>
                <a:spcPct val="80000"/>
              </a:lnSpc>
              <a:defRPr/>
            </a:pPr>
            <a:r>
              <a:rPr lang="cs-CZ" altLang="cs-CZ" sz="1400" b="1" dirty="0"/>
              <a:t>Reakční </a:t>
            </a:r>
            <a:r>
              <a:rPr lang="cs-CZ" altLang="cs-CZ" sz="1400" b="1" dirty="0" err="1"/>
              <a:t>real-time</a:t>
            </a:r>
            <a:r>
              <a:rPr lang="cs-CZ" altLang="cs-CZ" sz="1400" b="1" dirty="0"/>
              <a:t> systém</a:t>
            </a:r>
            <a:r>
              <a:rPr lang="cs-CZ" altLang="cs-CZ" sz="1400" dirty="0"/>
              <a:t> – Nepřetržitě interaguje se svým okolím přesně definovaným způsobem (např. autopilot v letadle, řídící jednotka </a:t>
            </a:r>
            <a:r>
              <a:rPr lang="cs-CZ" altLang="cs-CZ" sz="1400" dirty="0" err="1"/>
              <a:t>autmobilu</a:t>
            </a:r>
            <a:r>
              <a:rPr lang="cs-CZ" altLang="cs-CZ" sz="1400" dirty="0"/>
              <a:t>, umělé srdce).</a:t>
            </a:r>
          </a:p>
          <a:p>
            <a:pPr lvl="1">
              <a:lnSpc>
                <a:spcPct val="80000"/>
              </a:lnSpc>
              <a:defRPr/>
            </a:pPr>
            <a:r>
              <a:rPr lang="cs-CZ" altLang="cs-CZ" sz="1400" dirty="0"/>
              <a:t>Chování lze popsat i přesně matematicky. </a:t>
            </a:r>
          </a:p>
          <a:p>
            <a:pPr lvl="1">
              <a:lnSpc>
                <a:spcPct val="80000"/>
              </a:lnSpc>
              <a:defRPr/>
            </a:pPr>
            <a:r>
              <a:rPr lang="cs-CZ" altLang="cs-CZ" sz="1400" dirty="0"/>
              <a:t>Systém lze nazvat jako </a:t>
            </a:r>
            <a:r>
              <a:rPr lang="cs-CZ" altLang="cs-CZ" sz="1400" dirty="0" err="1"/>
              <a:t>real-time</a:t>
            </a:r>
            <a:r>
              <a:rPr lang="cs-CZ" altLang="cs-CZ" sz="1400" dirty="0"/>
              <a:t>, pokud správnost operace nezávisí pouze na jejím logicky správném výsledku, ale také </a:t>
            </a:r>
            <a:r>
              <a:rPr lang="cs-CZ" altLang="cs-CZ" sz="1400" b="1" dirty="0"/>
              <a:t>na čase</a:t>
            </a:r>
            <a:r>
              <a:rPr lang="cs-CZ" altLang="cs-CZ" sz="1400" dirty="0"/>
              <a:t> ve, kterém musí být provedena</a:t>
            </a:r>
          </a:p>
          <a:p>
            <a:pPr marL="344487" lvl="1" indent="0">
              <a:lnSpc>
                <a:spcPct val="80000"/>
              </a:lnSpc>
              <a:buFont typeface="Wingdings" panose="05000000000000000000" pitchFamily="2" charset="2"/>
              <a:buNone/>
              <a:defRPr/>
            </a:pPr>
            <a:endParaRPr lang="cs-CZ" altLang="cs-CZ" sz="1400" dirty="0"/>
          </a:p>
          <a:p>
            <a:pPr>
              <a:lnSpc>
                <a:spcPct val="80000"/>
              </a:lnSpc>
              <a:defRPr/>
            </a:pPr>
            <a:endParaRPr lang="cs-CZ" altLang="cs-CZ" sz="1400" dirty="0"/>
          </a:p>
          <a:p>
            <a:pPr>
              <a:lnSpc>
                <a:spcPct val="80000"/>
              </a:lnSpc>
              <a:defRPr/>
            </a:pPr>
            <a:endParaRPr lang="cs-CZ" altLang="cs-CZ" sz="1300" b="1" dirty="0"/>
          </a:p>
          <a:p>
            <a:pPr>
              <a:lnSpc>
                <a:spcPct val="80000"/>
              </a:lnSpc>
              <a:defRPr/>
            </a:pPr>
            <a:endParaRPr lang="cs-CZ" altLang="cs-CZ" sz="1300" b="1"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Nadpis 1">
            <a:extLst>
              <a:ext uri="{FF2B5EF4-FFF2-40B4-BE49-F238E27FC236}">
                <a16:creationId xmlns:a16="http://schemas.microsoft.com/office/drawing/2014/main" id="{1C1119B7-0264-4787-AD40-672B12CE6808}"/>
              </a:ext>
            </a:extLst>
          </p:cNvPr>
          <p:cNvSpPr>
            <a:spLocks noGrp="1" noChangeArrowheads="1"/>
          </p:cNvSpPr>
          <p:nvPr>
            <p:ph type="title"/>
          </p:nvPr>
        </p:nvSpPr>
        <p:spPr/>
        <p:txBody>
          <a:bodyPr/>
          <a:lstStyle/>
          <a:p>
            <a:r>
              <a:rPr lang="cs-CZ" altLang="cs-CZ"/>
              <a:t>Real-time system</a:t>
            </a:r>
          </a:p>
        </p:txBody>
      </p:sp>
      <p:sp>
        <p:nvSpPr>
          <p:cNvPr id="72707" name="Zástupný obsah 2">
            <a:extLst>
              <a:ext uri="{FF2B5EF4-FFF2-40B4-BE49-F238E27FC236}">
                <a16:creationId xmlns:a16="http://schemas.microsoft.com/office/drawing/2014/main" id="{8A9DB4E1-4CD5-459C-94BB-83F3B27D7D31}"/>
              </a:ext>
            </a:extLst>
          </p:cNvPr>
          <p:cNvSpPr>
            <a:spLocks noGrp="1" noChangeArrowheads="1"/>
          </p:cNvSpPr>
          <p:nvPr>
            <p:ph idx="1"/>
          </p:nvPr>
        </p:nvSpPr>
        <p:spPr/>
        <p:txBody>
          <a:bodyPr/>
          <a:lstStyle/>
          <a:p>
            <a:r>
              <a:rPr lang="cs-CZ" altLang="cs-CZ" sz="1600" dirty="0"/>
              <a:t>U každé operace lze stanovit</a:t>
            </a:r>
            <a:r>
              <a:rPr lang="cs-CZ" altLang="cs-CZ" sz="1600" b="1" dirty="0"/>
              <a:t> </a:t>
            </a:r>
            <a:r>
              <a:rPr lang="cs-CZ" altLang="cs-CZ" sz="1600" b="1" dirty="0" err="1"/>
              <a:t>deadline</a:t>
            </a:r>
            <a:endParaRPr lang="cs-CZ" altLang="cs-CZ" sz="1600" b="1" dirty="0"/>
          </a:p>
          <a:p>
            <a:r>
              <a:rPr lang="cs-CZ" altLang="cs-CZ" sz="1600" dirty="0"/>
              <a:t>Řídící jednotka automobilu je </a:t>
            </a:r>
            <a:r>
              <a:rPr lang="cs-CZ" altLang="cs-CZ" sz="1600" dirty="0" err="1"/>
              <a:t>real-time</a:t>
            </a:r>
            <a:r>
              <a:rPr lang="cs-CZ" altLang="cs-CZ" sz="1600" dirty="0"/>
              <a:t> systém, protože zpožděný výstupní signál (např. povel ke vstřikování paliva) může způsobit poškození motoru – nejde jen o to spočítat kolik paliva se má vstříknout na základě teploty vzduchu, poloze plynového pedálu, otáček motoru, ale hlavně dát povel ke vstříknutí paliva v přesný časový okamžik</a:t>
            </a:r>
          </a:p>
          <a:p>
            <a:r>
              <a:rPr lang="cs-CZ" altLang="cs-CZ" sz="1600" dirty="0"/>
              <a:t>Autopilot letadla je </a:t>
            </a:r>
            <a:r>
              <a:rPr lang="cs-CZ" altLang="cs-CZ" sz="1600" dirty="0" err="1"/>
              <a:t>real-time</a:t>
            </a:r>
            <a:r>
              <a:rPr lang="cs-CZ" altLang="cs-CZ" sz="1600" dirty="0"/>
              <a:t> systém – musí nejen správně vyhodnotit signály ze všech možných čidel, ale také ve správný čas určitým způsobem zasáhnout do řízení</a:t>
            </a:r>
          </a:p>
          <a:p>
            <a:r>
              <a:rPr lang="cs-CZ" altLang="cs-CZ" sz="1600" dirty="0"/>
              <a:t>Používá se SRP (</a:t>
            </a:r>
            <a:r>
              <a:rPr lang="cs-CZ" altLang="cs-CZ" sz="1600" dirty="0" err="1"/>
              <a:t>synchronous</a:t>
            </a:r>
            <a:r>
              <a:rPr lang="cs-CZ" altLang="cs-CZ" sz="1600" dirty="0"/>
              <a:t> </a:t>
            </a:r>
            <a:r>
              <a:rPr lang="cs-CZ" altLang="cs-CZ" sz="1600" dirty="0" err="1"/>
              <a:t>reactive</a:t>
            </a:r>
            <a:r>
              <a:rPr lang="cs-CZ" altLang="cs-CZ" sz="1600" dirty="0"/>
              <a:t> </a:t>
            </a:r>
            <a:r>
              <a:rPr lang="cs-CZ" altLang="cs-CZ" sz="1600" dirty="0" err="1"/>
              <a:t>programming</a:t>
            </a:r>
            <a:r>
              <a:rPr lang="cs-CZ" altLang="cs-CZ" sz="1600" dirty="0"/>
              <a:t>) – programovací jazyky s možností přesně definovat časovou souslednost (lze přesně zapsat, co se má provést ve stejný okamžik zároveň a co potom v přesně definovaném časovém odstupu). K dispozici je i například </a:t>
            </a:r>
            <a:r>
              <a:rPr lang="cs-CZ" altLang="cs-CZ" sz="1600" dirty="0" err="1"/>
              <a:t>Realtime</a:t>
            </a:r>
            <a:r>
              <a:rPr lang="cs-CZ" altLang="cs-CZ" sz="1600" dirty="0"/>
              <a:t> JAVA</a:t>
            </a:r>
          </a:p>
          <a:p>
            <a:r>
              <a:rPr lang="cs-CZ" altLang="cs-CZ" sz="1600" dirty="0"/>
              <a:t>Mikroprocesor pro </a:t>
            </a:r>
            <a:r>
              <a:rPr lang="cs-CZ" altLang="cs-CZ" sz="1600" dirty="0" err="1"/>
              <a:t>realtime</a:t>
            </a:r>
            <a:r>
              <a:rPr lang="cs-CZ" altLang="cs-CZ" sz="1600" dirty="0"/>
              <a:t> systém musí být přizpůsoben pro běh složitého </a:t>
            </a:r>
            <a:r>
              <a:rPr lang="cs-CZ" altLang="cs-CZ" sz="1600" b="1" dirty="0"/>
              <a:t>„plánovače“ – </a:t>
            </a:r>
            <a:r>
              <a:rPr lang="cs-CZ" altLang="cs-CZ" sz="1600" b="1" dirty="0" err="1"/>
              <a:t>real</a:t>
            </a:r>
            <a:r>
              <a:rPr lang="cs-CZ" altLang="cs-CZ" sz="1600" b="1" dirty="0"/>
              <a:t> </a:t>
            </a:r>
            <a:r>
              <a:rPr lang="cs-CZ" altLang="cs-CZ" sz="1600" b="1" dirty="0" err="1"/>
              <a:t>time</a:t>
            </a:r>
            <a:r>
              <a:rPr lang="cs-CZ" altLang="cs-CZ" sz="1600" b="1" dirty="0"/>
              <a:t> scheduler</a:t>
            </a:r>
            <a:r>
              <a:rPr lang="cs-CZ" altLang="cs-CZ" sz="1600" dirty="0"/>
              <a:t> (Tak jako např. chráněný režim představoval přizpůsobení pro multitasking)</a:t>
            </a:r>
          </a:p>
          <a:p>
            <a:endParaRPr lang="cs-CZ" altLang="cs-CZ" sz="16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A18E6E25-75FC-4AA4-851B-49598EE6413D}"/>
              </a:ext>
            </a:extLst>
          </p:cNvPr>
          <p:cNvSpPr>
            <a:spLocks noGrp="1" noChangeArrowheads="1"/>
          </p:cNvSpPr>
          <p:nvPr>
            <p:ph type="title" idx="4294967295"/>
          </p:nvPr>
        </p:nvSpPr>
        <p:spPr/>
        <p:txBody>
          <a:bodyPr anchor="ctr"/>
          <a:lstStyle/>
          <a:p>
            <a:pPr eaLnBrk="1" hangingPunct="1"/>
            <a:r>
              <a:rPr lang="cs-CZ" altLang="cs-CZ"/>
              <a:t>Embedded systém</a:t>
            </a:r>
          </a:p>
        </p:txBody>
      </p:sp>
      <p:sp>
        <p:nvSpPr>
          <p:cNvPr id="73731" name="Rectangle 3">
            <a:extLst>
              <a:ext uri="{FF2B5EF4-FFF2-40B4-BE49-F238E27FC236}">
                <a16:creationId xmlns:a16="http://schemas.microsoft.com/office/drawing/2014/main" id="{32ADA5E0-4414-430A-9379-32907576F755}"/>
              </a:ext>
            </a:extLst>
          </p:cNvPr>
          <p:cNvSpPr>
            <a:spLocks noGrp="1" noChangeArrowheads="1"/>
          </p:cNvSpPr>
          <p:nvPr>
            <p:ph idx="4294967295"/>
          </p:nvPr>
        </p:nvSpPr>
        <p:spPr/>
        <p:txBody>
          <a:bodyPr/>
          <a:lstStyle/>
          <a:p>
            <a:pPr eaLnBrk="1" hangingPunct="1"/>
            <a:r>
              <a:rPr lang="cs-CZ" altLang="cs-CZ" sz="1600" b="1"/>
              <a:t>Embedded systém</a:t>
            </a:r>
            <a:r>
              <a:rPr lang="cs-CZ" altLang="cs-CZ" sz="1600"/>
              <a:t> - počítačový systém s jednoúčelovou funkcí, který je součástí většího elektrického nebo mechanického zařízení (laserová tiskárna, automatická pračka, počítačová myš, digitální fotoaparát – pro každé z těchto zařízení potřebujeme zcela specifické vlastnosti řídícího počítače)</a:t>
            </a:r>
          </a:p>
          <a:p>
            <a:pPr eaLnBrk="1" hangingPunct="1"/>
            <a:r>
              <a:rPr lang="cs-CZ" altLang="cs-CZ" sz="1600"/>
              <a:t>Osobní počítače PC jsou navrženy jako </a:t>
            </a:r>
            <a:r>
              <a:rPr lang="cs-CZ" altLang="cs-CZ" sz="1600" b="1"/>
              <a:t>univerzální</a:t>
            </a:r>
            <a:r>
              <a:rPr lang="cs-CZ" altLang="cs-CZ" sz="1600"/>
              <a:t>, zatímco embedded system je přizpůsoben jedné konkrétní řídící úloze (obykle v interaktivním nebo real-time systému)</a:t>
            </a:r>
          </a:p>
          <a:p>
            <a:pPr eaLnBrk="1" hangingPunct="1"/>
            <a:r>
              <a:rPr lang="cs-CZ" altLang="cs-CZ" sz="1600" b="1"/>
              <a:t>Optimalizací</a:t>
            </a:r>
            <a:r>
              <a:rPr lang="cs-CZ" altLang="cs-CZ" sz="1600"/>
              <a:t> embedded systému pro konkrétní aplikaci lze dosáhnout vysokého výkonu, vysoké spolehlivosti a nízké ceny v porovnání s použitím univerzálního počítače</a:t>
            </a:r>
          </a:p>
          <a:p>
            <a:pPr eaLnBrk="1" hangingPunct="1"/>
            <a:r>
              <a:rPr lang="cs-CZ" altLang="cs-CZ" sz="1600"/>
              <a:t>Naprostá většina současných embedded systémů je založena na mikroprocesorových jádrech </a:t>
            </a:r>
            <a:r>
              <a:rPr lang="cs-CZ" altLang="cs-CZ" sz="1600" b="1"/>
              <a:t>ARM</a:t>
            </a:r>
          </a:p>
          <a:p>
            <a:pPr eaLnBrk="1" hangingPunct="1"/>
            <a:r>
              <a:rPr lang="cs-CZ" altLang="cs-CZ" sz="1600"/>
              <a:t>Jde tedy o</a:t>
            </a:r>
            <a:r>
              <a:rPr lang="cs-CZ" altLang="cs-CZ" sz="1600" b="1"/>
              <a:t> SoC</a:t>
            </a:r>
            <a:r>
              <a:rPr lang="cs-CZ" altLang="cs-CZ" sz="1600"/>
              <a:t> řešení řízení systému vnořené do složitějšího elektro-mechanického systému</a:t>
            </a:r>
          </a:p>
          <a:p>
            <a:pPr eaLnBrk="1" hangingPunct="1"/>
            <a:r>
              <a:rPr lang="cs-CZ" altLang="cs-CZ" sz="1600"/>
              <a:t>Například moderní optická počítačová myš je embedded systém – je to hardware a software (firmware) přizpůsobený jediné konkrétní úloze – vyhodnocování rozdílu a směru posunu po sobě jdoucích snímků povrchu pod myší. Zde by bylo neefektivní používat univerzální procesor, který umí mnoho věcí, potřebujeme vše přizpůsobit pro jedinou potřebnou činnost, aby to bylo co nejlevnější, nejjednodušší, nejrychlejší</a:t>
            </a:r>
          </a:p>
          <a:p>
            <a:pPr eaLnBrk="1" hangingPunct="1"/>
            <a:endParaRPr lang="cs-CZ" altLang="cs-CZ" sz="1600"/>
          </a:p>
          <a:p>
            <a:pPr eaLnBrk="1" hangingPunct="1"/>
            <a:endParaRPr lang="cs-CZ" altLang="cs-CZ" sz="16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Nadpis 1">
            <a:extLst>
              <a:ext uri="{FF2B5EF4-FFF2-40B4-BE49-F238E27FC236}">
                <a16:creationId xmlns:a16="http://schemas.microsoft.com/office/drawing/2014/main" id="{164E6BF3-23EA-4A41-98CA-C7B6A6D79511}"/>
              </a:ext>
            </a:extLst>
          </p:cNvPr>
          <p:cNvSpPr>
            <a:spLocks noGrp="1" noChangeArrowheads="1"/>
          </p:cNvSpPr>
          <p:nvPr>
            <p:ph type="title"/>
          </p:nvPr>
        </p:nvSpPr>
        <p:spPr/>
        <p:txBody>
          <a:bodyPr/>
          <a:lstStyle/>
          <a:p>
            <a:r>
              <a:rPr lang="cs-CZ" altLang="cs-CZ"/>
              <a:t>Notebook</a:t>
            </a:r>
          </a:p>
        </p:txBody>
      </p:sp>
      <p:sp>
        <p:nvSpPr>
          <p:cNvPr id="10243" name="Zástupný obsah 2">
            <a:extLst>
              <a:ext uri="{FF2B5EF4-FFF2-40B4-BE49-F238E27FC236}">
                <a16:creationId xmlns:a16="http://schemas.microsoft.com/office/drawing/2014/main" id="{C3D0A88A-2B32-4335-9C21-F1D8AA514CFE}"/>
              </a:ext>
            </a:extLst>
          </p:cNvPr>
          <p:cNvSpPr>
            <a:spLocks noGrp="1" noChangeArrowheads="1"/>
          </p:cNvSpPr>
          <p:nvPr>
            <p:ph idx="1"/>
          </p:nvPr>
        </p:nvSpPr>
        <p:spPr/>
        <p:txBody>
          <a:bodyPr/>
          <a:lstStyle/>
          <a:p>
            <a:pPr eaLnBrk="1" hangingPunct="1"/>
            <a:r>
              <a:rPr lang="cs-CZ" altLang="cs-CZ" sz="1700" b="1"/>
              <a:t>Specifické parametry:</a:t>
            </a:r>
            <a:r>
              <a:rPr lang="cs-CZ" altLang="cs-CZ" sz="1700"/>
              <a:t> (to jsou ty, které nás u desktop počítačů nezajímají a u notebooků hrají klíčovou roli)</a:t>
            </a:r>
          </a:p>
          <a:p>
            <a:pPr lvl="1" eaLnBrk="1" hangingPunct="1"/>
            <a:r>
              <a:rPr lang="cs-CZ" altLang="cs-CZ" sz="1500" b="1"/>
              <a:t>Rozměr</a:t>
            </a:r>
            <a:r>
              <a:rPr lang="cs-CZ" altLang="cs-CZ" sz="1500"/>
              <a:t> – Jedno ze základních kritérií, podle kterého notebook vybíráme a dle kterého jsou například rozděleny do kategorií v e-shopech. </a:t>
            </a:r>
          </a:p>
          <a:p>
            <a:pPr lvl="1" eaLnBrk="1" hangingPunct="1"/>
            <a:r>
              <a:rPr lang="cs-CZ" altLang="cs-CZ" sz="1500"/>
              <a:t>obvykle udávána úhlopříčka displeje, ze které pak vychází rozměr celého notebooku. Dříve běžně poměr stran 4:3, dnes skoro vždy 16:9 nebo 16:10. </a:t>
            </a:r>
          </a:p>
          <a:p>
            <a:pPr lvl="1" eaLnBrk="1" hangingPunct="1"/>
            <a:r>
              <a:rPr lang="cs-CZ" altLang="cs-CZ" sz="1500"/>
              <a:t>Pohybuje se od 9</a:t>
            </a:r>
            <a:r>
              <a:rPr lang="en-US" altLang="cs-CZ" sz="1500"/>
              <a:t>” do 17”</a:t>
            </a:r>
            <a:endParaRPr lang="cs-CZ" altLang="cs-CZ" sz="1500"/>
          </a:p>
          <a:p>
            <a:pPr lvl="1" eaLnBrk="1" hangingPunct="1"/>
            <a:endParaRPr lang="cs-CZ" altLang="cs-CZ" sz="1500"/>
          </a:p>
          <a:p>
            <a:pPr lvl="1" eaLnBrk="1" hangingPunct="1"/>
            <a:r>
              <a:rPr lang="cs-CZ" altLang="cs-CZ" sz="1500" b="1"/>
              <a:t>Hmotnost</a:t>
            </a:r>
            <a:r>
              <a:rPr lang="cs-CZ" altLang="cs-CZ" sz="1500"/>
              <a:t> – udává se včetně akumulátoru, ale bez napájecího adaptéru </a:t>
            </a:r>
            <a:r>
              <a:rPr lang="en-US" altLang="cs-CZ" sz="1500"/>
              <a:t>(v sou</a:t>
            </a:r>
            <a:r>
              <a:rPr lang="cs-CZ" altLang="cs-CZ" sz="1500"/>
              <a:t>časné době obvykle 1 až 4 kg)</a:t>
            </a:r>
          </a:p>
          <a:p>
            <a:pPr lvl="1" eaLnBrk="1" hangingPunct="1"/>
            <a:endParaRPr lang="cs-CZ" altLang="cs-CZ" sz="1500"/>
          </a:p>
          <a:p>
            <a:pPr lvl="1" eaLnBrk="1" hangingPunct="1"/>
            <a:r>
              <a:rPr lang="cs-CZ" altLang="cs-CZ" sz="1500" b="1"/>
              <a:t>Typ použitého akumulátoru a jeho kapacita</a:t>
            </a:r>
          </a:p>
          <a:p>
            <a:pPr lvl="1" eaLnBrk="1" hangingPunct="1"/>
            <a:r>
              <a:rPr lang="cs-CZ" altLang="cs-CZ" sz="1500"/>
              <a:t>Stejný typ notebooku je obvykle dodáván ve více variantách s různou kapacitou akumulátoru. Varianty s nižší kapacitou akumulátoru jsou pak levnější a lehčí (menší akumulátor méně váží), ale rychleji se vybijí</a:t>
            </a:r>
          </a:p>
          <a:p>
            <a:pPr lvl="1" eaLnBrk="1" hangingPunct="1"/>
            <a:r>
              <a:rPr lang="cs-CZ" altLang="cs-CZ" sz="1500"/>
              <a:t>„výdrž na baterii“ značně závisí na zatížení procesoru, jasu displeje, využití wifi, zařízeních zasunutých do USB portů…. -  takže nelze srovnávat výdrž dvou notebooků pouze na základě údajů uvedených výrobcem</a:t>
            </a:r>
          </a:p>
          <a:p>
            <a:pPr lvl="1" eaLnBrk="1" hangingPunct="1"/>
            <a:endParaRPr lang="cs-CZ" altLang="cs-CZ" sz="1500"/>
          </a:p>
          <a:p>
            <a:endParaRPr lang="cs-CZ" altLang="cs-CZ"/>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Nadpis 1">
            <a:extLst>
              <a:ext uri="{FF2B5EF4-FFF2-40B4-BE49-F238E27FC236}">
                <a16:creationId xmlns:a16="http://schemas.microsoft.com/office/drawing/2014/main" id="{9D8FC1C2-DC54-427E-92D3-08DF1F19E693}"/>
              </a:ext>
            </a:extLst>
          </p:cNvPr>
          <p:cNvSpPr>
            <a:spLocks noGrp="1" noChangeArrowheads="1"/>
          </p:cNvSpPr>
          <p:nvPr>
            <p:ph type="title"/>
          </p:nvPr>
        </p:nvSpPr>
        <p:spPr/>
        <p:txBody>
          <a:bodyPr/>
          <a:lstStyle/>
          <a:p>
            <a:r>
              <a:rPr lang="cs-CZ" altLang="cs-CZ"/>
              <a:t>Embedded system</a:t>
            </a:r>
          </a:p>
        </p:txBody>
      </p:sp>
      <p:sp>
        <p:nvSpPr>
          <p:cNvPr id="3" name="Zástupný obsah 2">
            <a:extLst>
              <a:ext uri="{FF2B5EF4-FFF2-40B4-BE49-F238E27FC236}">
                <a16:creationId xmlns:a16="http://schemas.microsoft.com/office/drawing/2014/main" id="{7BB6F53B-CED2-4B68-890B-DC96FD6F5A3E}"/>
              </a:ext>
            </a:extLst>
          </p:cNvPr>
          <p:cNvSpPr>
            <a:spLocks noGrp="1"/>
          </p:cNvSpPr>
          <p:nvPr>
            <p:ph idx="1"/>
          </p:nvPr>
        </p:nvSpPr>
        <p:spPr/>
        <p:txBody>
          <a:bodyPr/>
          <a:lstStyle/>
          <a:p>
            <a:pPr marL="0" indent="0">
              <a:buFont typeface="Wingdings" panose="05000000000000000000" pitchFamily="2" charset="2"/>
              <a:buNone/>
              <a:defRPr/>
            </a:pPr>
            <a:endParaRPr lang="cs-CZ" dirty="0">
              <a:hlinkClick r:id="rId2"/>
            </a:endParaRPr>
          </a:p>
          <a:p>
            <a:pPr marL="0" indent="0">
              <a:buFont typeface="Wingdings" panose="05000000000000000000" pitchFamily="2" charset="2"/>
              <a:buNone/>
              <a:defRPr/>
            </a:pPr>
            <a:endParaRPr lang="cs-CZ" dirty="0">
              <a:hlinkClick r:id="rId2"/>
            </a:endParaRPr>
          </a:p>
          <a:p>
            <a:pPr>
              <a:defRPr/>
            </a:pPr>
            <a:r>
              <a:rPr lang="cs-CZ" sz="1600" dirty="0">
                <a:hlinkClick r:id="rId2"/>
              </a:rPr>
              <a:t>https://www.youtube.com/watch?v=tj3GmD2cXHw</a:t>
            </a:r>
            <a:r>
              <a:rPr lang="cs-CZ" sz="1600" dirty="0"/>
              <a:t> (chce to zapnout titulky, angličtina neposlouchatelná)</a:t>
            </a:r>
          </a:p>
          <a:p>
            <a:pPr>
              <a:defRPr/>
            </a:pPr>
            <a:endParaRPr lang="cs-CZ" sz="1600" dirty="0">
              <a:hlinkClick r:id="rId3"/>
            </a:endParaRPr>
          </a:p>
          <a:p>
            <a:pPr>
              <a:defRPr/>
            </a:pPr>
            <a:r>
              <a:rPr lang="cs-CZ" sz="1600" dirty="0">
                <a:hlinkClick r:id="rId3"/>
              </a:rPr>
              <a:t>https://www.youtube.com/watch?v=oPn_adlC1Q0</a:t>
            </a:r>
            <a:endParaRPr lang="cs-CZ" sz="1600" dirty="0"/>
          </a:p>
          <a:p>
            <a:pPr>
              <a:defRPr/>
            </a:pPr>
            <a:endParaRPr lang="cs-CZ"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55D29F74-8152-4FC3-9BFA-DF293393C4E4}"/>
              </a:ext>
            </a:extLst>
          </p:cNvPr>
          <p:cNvSpPr>
            <a:spLocks noGrp="1" noChangeArrowheads="1"/>
          </p:cNvSpPr>
          <p:nvPr>
            <p:ph type="title" idx="4294967295"/>
          </p:nvPr>
        </p:nvSpPr>
        <p:spPr/>
        <p:txBody>
          <a:bodyPr anchor="ctr"/>
          <a:lstStyle/>
          <a:p>
            <a:pPr eaLnBrk="1" hangingPunct="1"/>
            <a:r>
              <a:rPr lang="cs-CZ" altLang="cs-CZ"/>
              <a:t>Smartphone</a:t>
            </a:r>
          </a:p>
        </p:txBody>
      </p:sp>
      <p:sp>
        <p:nvSpPr>
          <p:cNvPr id="75779" name="Rectangle 3">
            <a:extLst>
              <a:ext uri="{FF2B5EF4-FFF2-40B4-BE49-F238E27FC236}">
                <a16:creationId xmlns:a16="http://schemas.microsoft.com/office/drawing/2014/main" id="{2775EC66-B873-4CE6-B34D-B434071FECF9}"/>
              </a:ext>
            </a:extLst>
          </p:cNvPr>
          <p:cNvSpPr>
            <a:spLocks noGrp="1" noChangeArrowheads="1"/>
          </p:cNvSpPr>
          <p:nvPr>
            <p:ph idx="4294967295"/>
          </p:nvPr>
        </p:nvSpPr>
        <p:spPr/>
        <p:txBody>
          <a:bodyPr/>
          <a:lstStyle/>
          <a:p>
            <a:pPr eaLnBrk="1" hangingPunct="1"/>
            <a:r>
              <a:rPr lang="cs-CZ" altLang="cs-CZ" sz="1600" dirty="0"/>
              <a:t>Smartphone – v podstatě mikropočítač, který mimo jiné umí komunikovat v mobilní telefonní síti</a:t>
            </a:r>
          </a:p>
          <a:p>
            <a:pPr eaLnBrk="1" hangingPunct="1"/>
            <a:r>
              <a:rPr lang="cs-CZ" altLang="cs-CZ" sz="1600" dirty="0"/>
              <a:t>Charakteristické vlastnosti</a:t>
            </a:r>
          </a:p>
          <a:p>
            <a:pPr marL="742950" lvl="1" indent="-285750" eaLnBrk="1" hangingPunct="1"/>
            <a:r>
              <a:rPr lang="cs-CZ" altLang="cs-CZ" sz="1600" dirty="0"/>
              <a:t>Ovládání přes dotykový displej (kapacitní)</a:t>
            </a:r>
          </a:p>
          <a:p>
            <a:pPr marL="742950" lvl="1" indent="-285750" eaLnBrk="1" hangingPunct="1"/>
            <a:r>
              <a:rPr lang="cs-CZ" altLang="cs-CZ" sz="1600" dirty="0"/>
              <a:t>Minimum tlačítek (tlačítka jsou drahá, poruchová)</a:t>
            </a:r>
          </a:p>
          <a:p>
            <a:pPr marL="742950" lvl="1" indent="-285750" eaLnBrk="1" hangingPunct="1"/>
            <a:r>
              <a:rPr lang="cs-CZ" altLang="cs-CZ" sz="1600" dirty="0"/>
              <a:t>Několik paměťových prostorů (pevná paměť obsahující firmware, </a:t>
            </a:r>
            <a:r>
              <a:rPr lang="cs-CZ" altLang="cs-CZ" sz="1600" dirty="0" err="1"/>
              <a:t>cache</a:t>
            </a:r>
            <a:r>
              <a:rPr lang="cs-CZ" altLang="cs-CZ" sz="1600" dirty="0"/>
              <a:t> paměť, DRAM DDR paměť, interní úložiště pro uložení dalších aplikací, </a:t>
            </a:r>
            <a:r>
              <a:rPr lang="cs-CZ" altLang="cs-CZ" sz="1600" dirty="0" err="1"/>
              <a:t>flash</a:t>
            </a:r>
            <a:r>
              <a:rPr lang="cs-CZ" altLang="cs-CZ" sz="1600" dirty="0"/>
              <a:t> paměť na paměťové kartě, paměť na SIM kartě)</a:t>
            </a:r>
          </a:p>
          <a:p>
            <a:pPr marL="742950" lvl="1" indent="-285750" eaLnBrk="1" hangingPunct="1"/>
            <a:r>
              <a:rPr lang="cs-CZ" altLang="cs-CZ" sz="1600" dirty="0"/>
              <a:t>Mikroprocesor nekompatibilní s řadou x86 (nejčastěji ARM)</a:t>
            </a:r>
          </a:p>
          <a:p>
            <a:pPr marL="742950" lvl="1" indent="-285750" eaLnBrk="1" hangingPunct="1"/>
            <a:r>
              <a:rPr lang="cs-CZ" altLang="cs-CZ" sz="1600" dirty="0"/>
              <a:t>Hmotnosti okolo 150 g</a:t>
            </a:r>
          </a:p>
          <a:p>
            <a:pPr marL="742950" lvl="1" indent="-285750" eaLnBrk="1" hangingPunct="1"/>
            <a:r>
              <a:rPr lang="cs-CZ" altLang="cs-CZ" sz="1600" dirty="0"/>
              <a:t>Provoz na akumulátor, napájecí zdroj se obvykle používá pouze k nabíjení</a:t>
            </a:r>
          </a:p>
          <a:p>
            <a:pPr marL="742950" lvl="1" indent="-285750" eaLnBrk="1" hangingPunct="1"/>
            <a:r>
              <a:rPr lang="cs-CZ" altLang="cs-CZ" sz="1600" dirty="0"/>
              <a:t>Předinstalovaný operační systém  (iOS, Android, </a:t>
            </a:r>
            <a:r>
              <a:rPr lang="cs-CZ" altLang="cs-CZ" sz="1600" dirty="0" err="1"/>
              <a:t>Symbian</a:t>
            </a:r>
            <a:r>
              <a:rPr lang="cs-CZ" altLang="cs-CZ" sz="1600" dirty="0"/>
              <a:t>, </a:t>
            </a:r>
            <a:r>
              <a:rPr lang="cs-CZ" altLang="cs-CZ" sz="1600" dirty="0" err="1"/>
              <a:t>Blackberry</a:t>
            </a:r>
            <a:r>
              <a:rPr lang="cs-CZ" altLang="cs-CZ" sz="1600" dirty="0"/>
              <a:t>) bez možnosti přejít na jiný typ OS</a:t>
            </a:r>
          </a:p>
          <a:p>
            <a:pPr marL="742950" lvl="1" indent="-285750" eaLnBrk="1" hangingPunct="1"/>
            <a:r>
              <a:rPr lang="cs-CZ" altLang="cs-CZ" sz="1600" dirty="0"/>
              <a:t>Možnost instalace doplňkových aplikací (hry, navigace, mapy, utility…)</a:t>
            </a:r>
          </a:p>
          <a:p>
            <a:pPr marL="742950" lvl="1" indent="-285750" eaLnBrk="1" hangingPunct="1"/>
            <a:r>
              <a:rPr lang="cs-CZ" altLang="cs-CZ" sz="1600" dirty="0"/>
              <a:t>Integrovaný GPS modul, kompas, akcelerometr</a:t>
            </a:r>
          </a:p>
          <a:p>
            <a:pPr marL="742950" lvl="1" indent="-285750" eaLnBrk="1" hangingPunct="1"/>
            <a:endParaRPr lang="cs-CZ" altLang="cs-CZ" sz="1000" dirty="0"/>
          </a:p>
          <a:p>
            <a:pPr eaLnBrk="1" hangingPunct="1"/>
            <a:endParaRPr lang="cs-CZ" altLang="cs-CZ" sz="1200" dirty="0"/>
          </a:p>
          <a:p>
            <a:pPr eaLnBrk="1" hangingPunct="1"/>
            <a:endParaRPr lang="cs-CZ" altLang="cs-CZ" sz="1400" dirty="0"/>
          </a:p>
          <a:p>
            <a:pPr marL="742950" lvl="1" indent="-285750" eaLnBrk="1" hangingPunct="1"/>
            <a:endParaRPr lang="cs-CZ" altLang="cs-CZ" sz="12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Nadpis 1">
            <a:extLst>
              <a:ext uri="{FF2B5EF4-FFF2-40B4-BE49-F238E27FC236}">
                <a16:creationId xmlns:a16="http://schemas.microsoft.com/office/drawing/2014/main" id="{5F1CE9ED-E24F-4AB1-9747-CE4282CE4092}"/>
              </a:ext>
            </a:extLst>
          </p:cNvPr>
          <p:cNvSpPr>
            <a:spLocks noGrp="1" noChangeArrowheads="1"/>
          </p:cNvSpPr>
          <p:nvPr>
            <p:ph type="title"/>
          </p:nvPr>
        </p:nvSpPr>
        <p:spPr/>
        <p:txBody>
          <a:bodyPr/>
          <a:lstStyle/>
          <a:p>
            <a:r>
              <a:rPr lang="cs-CZ" altLang="cs-CZ"/>
              <a:t>Smartphone</a:t>
            </a:r>
          </a:p>
        </p:txBody>
      </p:sp>
      <p:sp>
        <p:nvSpPr>
          <p:cNvPr id="76803" name="Zástupný obsah 2">
            <a:extLst>
              <a:ext uri="{FF2B5EF4-FFF2-40B4-BE49-F238E27FC236}">
                <a16:creationId xmlns:a16="http://schemas.microsoft.com/office/drawing/2014/main" id="{02AC334A-86D1-4975-85CA-2DA008E83514}"/>
              </a:ext>
            </a:extLst>
          </p:cNvPr>
          <p:cNvSpPr>
            <a:spLocks noGrp="1" noChangeArrowheads="1"/>
          </p:cNvSpPr>
          <p:nvPr>
            <p:ph idx="1"/>
          </p:nvPr>
        </p:nvSpPr>
        <p:spPr/>
        <p:txBody>
          <a:bodyPr/>
          <a:lstStyle/>
          <a:p>
            <a:pPr eaLnBrk="1" hangingPunct="1"/>
            <a:r>
              <a:rPr lang="cs-CZ" altLang="cs-CZ" sz="1800" dirty="0"/>
              <a:t>Nejproblematičtější bývá orientace v organizaci paměti – každý mobilní telefon má </a:t>
            </a:r>
            <a:r>
              <a:rPr lang="cs-CZ" altLang="cs-CZ" sz="1800" b="1" dirty="0"/>
              <a:t>hlavní operační paměť </a:t>
            </a:r>
            <a:r>
              <a:rPr lang="cs-CZ" altLang="cs-CZ" sz="1800" dirty="0"/>
              <a:t>typu DDR SDRAM, jejíž kapacita bývá ovšem někdy zaměňována a interní FLASH pamětí, která funguje jako úložiště souborů</a:t>
            </a:r>
          </a:p>
          <a:p>
            <a:pPr eaLnBrk="1" hangingPunct="1"/>
            <a:r>
              <a:rPr lang="cs-CZ" altLang="cs-CZ" sz="1800" b="1" dirty="0"/>
              <a:t>Interní úložiště </a:t>
            </a:r>
            <a:r>
              <a:rPr lang="cs-CZ" altLang="cs-CZ" sz="1800" dirty="0"/>
              <a:t>– FLASH NAND MLC – dnes kapacita několik GB</a:t>
            </a:r>
          </a:p>
          <a:p>
            <a:pPr eaLnBrk="1" hangingPunct="1"/>
            <a:r>
              <a:rPr lang="cs-CZ" altLang="cs-CZ" sz="1800" dirty="0"/>
              <a:t>Některé telefony mají firmware uložený v další paměti FLASH oddělené od vnitřního úložiště</a:t>
            </a:r>
          </a:p>
          <a:p>
            <a:pPr eaLnBrk="1" hangingPunct="1"/>
            <a:r>
              <a:rPr lang="cs-CZ" altLang="cs-CZ" sz="1800" dirty="0"/>
              <a:t>Většina telefonů má ale firmware uložený ve stejné paměti FLASH, jejíž část je nabízena uživateli jako interní úložiště</a:t>
            </a:r>
          </a:p>
          <a:p>
            <a:pPr eaLnBrk="1" hangingPunct="1"/>
            <a:r>
              <a:rPr lang="cs-CZ" altLang="cs-CZ" sz="1800" dirty="0"/>
              <a:t>Typická situace: Koupíte si telefon s interní pamětí FLASH 16 GB, ale k dispozici je jen 10 GB. </a:t>
            </a:r>
          </a:p>
          <a:p>
            <a:pPr eaLnBrk="1" hangingPunct="1"/>
            <a:r>
              <a:rPr lang="cs-CZ" altLang="cs-CZ" sz="1800" dirty="0"/>
              <a:t>6 GB paměti FLASH obsadil firmware a OS Android a tato kapacita je pro vás nedostupná, část FLASH je pro uživatele uzamknuta. Informace o 16 GB FLASH úložišti je pak vlastně nepravdivá</a:t>
            </a:r>
          </a:p>
          <a:p>
            <a:pPr eaLnBrk="1" hangingPunct="1"/>
            <a:r>
              <a:rPr lang="cs-CZ" altLang="cs-CZ" sz="1800" dirty="0"/>
              <a:t>U každého výrobce a modelu telefonu je podíl využitelné a firmwarem obsazené FLASH paměti jiný</a:t>
            </a:r>
          </a:p>
          <a:p>
            <a:pPr eaLnBrk="1" hangingPunct="1"/>
            <a:endParaRPr lang="cs-CZ" altLang="cs-CZ" sz="1400" dirty="0"/>
          </a:p>
          <a:p>
            <a:endParaRPr lang="cs-CZ" altLang="cs-CZ" sz="180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9E3AA00F-FA1E-44D8-955B-AD9035F23FC7}"/>
              </a:ext>
            </a:extLst>
          </p:cNvPr>
          <p:cNvSpPr>
            <a:spLocks noGrp="1"/>
          </p:cNvSpPr>
          <p:nvPr>
            <p:ph type="title"/>
          </p:nvPr>
        </p:nvSpPr>
        <p:spPr/>
        <p:txBody>
          <a:bodyPr/>
          <a:lstStyle/>
          <a:p>
            <a:r>
              <a:rPr lang="cs-CZ" dirty="0"/>
              <a:t>Smartphone</a:t>
            </a:r>
          </a:p>
        </p:txBody>
      </p:sp>
      <p:sp>
        <p:nvSpPr>
          <p:cNvPr id="3" name="Zástupný obsah 2">
            <a:extLst>
              <a:ext uri="{FF2B5EF4-FFF2-40B4-BE49-F238E27FC236}">
                <a16:creationId xmlns:a16="http://schemas.microsoft.com/office/drawing/2014/main" id="{E3897ABA-2F77-4C83-B607-4ABB246170C2}"/>
              </a:ext>
            </a:extLst>
          </p:cNvPr>
          <p:cNvSpPr>
            <a:spLocks noGrp="1"/>
          </p:cNvSpPr>
          <p:nvPr>
            <p:ph idx="1"/>
          </p:nvPr>
        </p:nvSpPr>
        <p:spPr/>
        <p:txBody>
          <a:bodyPr/>
          <a:lstStyle/>
          <a:p>
            <a:pPr eaLnBrk="1" hangingPunct="1"/>
            <a:r>
              <a:rPr lang="cs-CZ" altLang="cs-CZ" sz="1400" dirty="0"/>
              <a:t>Srdcem moderního telefonu je </a:t>
            </a:r>
            <a:r>
              <a:rPr lang="cs-CZ" altLang="cs-CZ" sz="1400" dirty="0" err="1"/>
              <a:t>SoC</a:t>
            </a:r>
            <a:r>
              <a:rPr lang="cs-CZ" altLang="cs-CZ" sz="1400" dirty="0"/>
              <a:t> s jádrem ARM</a:t>
            </a:r>
          </a:p>
          <a:p>
            <a:pPr eaLnBrk="1" hangingPunct="1"/>
            <a:r>
              <a:rPr lang="cs-CZ" sz="1400" dirty="0"/>
              <a:t>ARM Holding sice vyvíjí procesory ARM a licencuje je, ale výroba </a:t>
            </a:r>
            <a:r>
              <a:rPr lang="cs-CZ" sz="1400" dirty="0" err="1"/>
              <a:t>SoC</a:t>
            </a:r>
            <a:r>
              <a:rPr lang="cs-CZ" sz="1400" dirty="0"/>
              <a:t> je již zcela v režii jednotlivých výrobců. Mezi jednotlivými </a:t>
            </a:r>
            <a:r>
              <a:rPr lang="cs-CZ" sz="1400" dirty="0" err="1"/>
              <a:t>SoC</a:t>
            </a:r>
            <a:r>
              <a:rPr lang="cs-CZ" sz="1400" dirty="0"/>
              <a:t> jsou díky tomu rozdíly, třebaže používají stejné jádro.</a:t>
            </a:r>
          </a:p>
          <a:p>
            <a:pPr eaLnBrk="1" hangingPunct="1"/>
            <a:r>
              <a:rPr lang="cs-CZ" altLang="cs-CZ" sz="1400" dirty="0"/>
              <a:t>Různí výrobci dokonce používají různý výrobní proces (rozměr tranzistoru) a při tom stejnou verzi jádra ARM</a:t>
            </a:r>
          </a:p>
          <a:p>
            <a:pPr eaLnBrk="1" hangingPunct="1"/>
            <a:r>
              <a:rPr lang="cs-CZ" sz="1400" dirty="0"/>
              <a:t>Své vlastní </a:t>
            </a:r>
            <a:r>
              <a:rPr lang="cs-CZ" sz="1400" dirty="0" err="1"/>
              <a:t>SoC</a:t>
            </a:r>
            <a:r>
              <a:rPr lang="cs-CZ" sz="1400" dirty="0"/>
              <a:t> na základě ARM si pro své produkty vyvíjí i Apple</a:t>
            </a:r>
          </a:p>
          <a:p>
            <a:pPr eaLnBrk="1" hangingPunct="1"/>
            <a:r>
              <a:rPr lang="cs-CZ" sz="1400" dirty="0"/>
              <a:t>Čipy výrobce </a:t>
            </a:r>
            <a:r>
              <a:rPr lang="cs-CZ" sz="1400" dirty="0" err="1"/>
              <a:t>Qualcomm</a:t>
            </a:r>
            <a:r>
              <a:rPr lang="cs-CZ" sz="1400" dirty="0"/>
              <a:t> série </a:t>
            </a:r>
            <a:r>
              <a:rPr lang="cs-CZ" sz="1400" dirty="0" err="1"/>
              <a:t>Snapdragon</a:t>
            </a:r>
            <a:r>
              <a:rPr lang="cs-CZ" sz="1400" dirty="0"/>
              <a:t> jsou nepoužívanější v přístrojích s OS Android</a:t>
            </a:r>
          </a:p>
          <a:p>
            <a:pPr eaLnBrk="1" hangingPunct="1"/>
            <a:r>
              <a:rPr lang="cs-CZ" altLang="cs-CZ" sz="1400" dirty="0"/>
              <a:t>Výpočetní výkon dvou různých </a:t>
            </a:r>
            <a:r>
              <a:rPr lang="cs-CZ" altLang="cs-CZ" sz="1400" dirty="0" err="1"/>
              <a:t>SoC</a:t>
            </a:r>
            <a:r>
              <a:rPr lang="cs-CZ" altLang="cs-CZ" sz="1400" dirty="0"/>
              <a:t> se může dramaticky lišit, ačkoliv jsou oba postaveny na stejném jádře ARM</a:t>
            </a:r>
          </a:p>
          <a:p>
            <a:pPr eaLnBrk="1" hangingPunct="1"/>
            <a:r>
              <a:rPr lang="cs-CZ" altLang="cs-CZ" sz="1400" dirty="0"/>
              <a:t>Srovnávat výkon smartphonu podle taktovací frekvence použitého mikroprocesoru může být zavádějící. Typické je, že dva mikroprocesory ARM běžící na stejné frekvenci mohou mít zcela odlišný výkon (existuje mnoho různých generací a variant ARM mikroprocesorů)</a:t>
            </a:r>
          </a:p>
          <a:p>
            <a:pPr eaLnBrk="1" hangingPunct="1"/>
            <a:r>
              <a:rPr lang="cs-CZ" altLang="cs-CZ" sz="1400" dirty="0"/>
              <a:t>Počet jader sám o sobě není indikátorem toho, jak moc výkonný procesor je, záleží na mnoha faktorech. Část procesorů má různé typy jader uzpůsobených na odlišné použití. U modelů s 4+4 jádry to například znamená, že procesor je vybaven čtyřmi úspornými jádry a čtyřmi výkonnými.</a:t>
            </a:r>
          </a:p>
          <a:p>
            <a:pPr eaLnBrk="1" hangingPunct="1"/>
            <a:r>
              <a:rPr lang="cs-CZ" altLang="cs-CZ" sz="1400" dirty="0"/>
              <a:t>Značný vliv na výsledný a výkon a rychlost odezvy má kvalita firmwaru – dva telefony se stejným procesorem a taktovací frekvencí mohou mít odlišný výkon a odezvu při ovládání kvůli různě naprogramovanému firmwaru</a:t>
            </a:r>
          </a:p>
          <a:p>
            <a:endParaRPr lang="cs-CZ" sz="1400" dirty="0"/>
          </a:p>
        </p:txBody>
      </p:sp>
    </p:spTree>
    <p:extLst>
      <p:ext uri="{BB962C8B-B14F-4D97-AF65-F5344CB8AC3E}">
        <p14:creationId xmlns:p14="http://schemas.microsoft.com/office/powerpoint/2010/main" val="38748693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Zástupný obsah 3">
            <a:extLst>
              <a:ext uri="{FF2B5EF4-FFF2-40B4-BE49-F238E27FC236}">
                <a16:creationId xmlns:a16="http://schemas.microsoft.com/office/drawing/2014/main" id="{EA706A43-AC7E-41D5-91F1-1C76D579738B}"/>
              </a:ext>
            </a:extLst>
          </p:cNvPr>
          <p:cNvGraphicFramePr>
            <a:graphicFrameLocks noGrp="1"/>
          </p:cNvGraphicFramePr>
          <p:nvPr>
            <p:ph idx="1"/>
            <p:extLst>
              <p:ext uri="{D42A27DB-BD31-4B8C-83A1-F6EECF244321}">
                <p14:modId xmlns:p14="http://schemas.microsoft.com/office/powerpoint/2010/main" val="3184027338"/>
              </p:ext>
            </p:extLst>
          </p:nvPr>
        </p:nvGraphicFramePr>
        <p:xfrm>
          <a:off x="755576" y="667975"/>
          <a:ext cx="5452779" cy="5461510"/>
        </p:xfrm>
        <a:graphic>
          <a:graphicData uri="http://schemas.openxmlformats.org/drawingml/2006/table">
            <a:tbl>
              <a:tblPr/>
              <a:tblGrid>
                <a:gridCol w="1288839">
                  <a:extLst>
                    <a:ext uri="{9D8B030D-6E8A-4147-A177-3AD203B41FA5}">
                      <a16:colId xmlns:a16="http://schemas.microsoft.com/office/drawing/2014/main" val="1290359609"/>
                    </a:ext>
                  </a:extLst>
                </a:gridCol>
                <a:gridCol w="1387980">
                  <a:extLst>
                    <a:ext uri="{9D8B030D-6E8A-4147-A177-3AD203B41FA5}">
                      <a16:colId xmlns:a16="http://schemas.microsoft.com/office/drawing/2014/main" val="3175314291"/>
                    </a:ext>
                  </a:extLst>
                </a:gridCol>
                <a:gridCol w="1387980">
                  <a:extLst>
                    <a:ext uri="{9D8B030D-6E8A-4147-A177-3AD203B41FA5}">
                      <a16:colId xmlns:a16="http://schemas.microsoft.com/office/drawing/2014/main" val="2547543775"/>
                    </a:ext>
                  </a:extLst>
                </a:gridCol>
                <a:gridCol w="1387980">
                  <a:extLst>
                    <a:ext uri="{9D8B030D-6E8A-4147-A177-3AD203B41FA5}">
                      <a16:colId xmlns:a16="http://schemas.microsoft.com/office/drawing/2014/main" val="2636723321"/>
                    </a:ext>
                  </a:extLst>
                </a:gridCol>
              </a:tblGrid>
              <a:tr h="236539">
                <a:tc>
                  <a:txBody>
                    <a:bodyPr/>
                    <a:lstStyle/>
                    <a:p>
                      <a:r>
                        <a:rPr lang="cs-CZ" sz="1000" b="1" dirty="0"/>
                        <a:t>Procesor</a:t>
                      </a:r>
                    </a:p>
                  </a:txBody>
                  <a:tcPr marL="20053" marR="20053" marT="10027" marB="10027" anchor="ctr">
                    <a:lnL>
                      <a:noFill/>
                    </a:lnL>
                    <a:lnR>
                      <a:noFill/>
                    </a:lnR>
                    <a:lnT>
                      <a:noFill/>
                    </a:lnT>
                    <a:lnB w="12700" cap="flat" cmpd="sng" algn="ctr">
                      <a:solidFill>
                        <a:schemeClr val="tx1"/>
                      </a:solidFill>
                      <a:prstDash val="solid"/>
                      <a:round/>
                      <a:headEnd type="none" w="med" len="med"/>
                      <a:tailEnd type="none" w="med" len="med"/>
                    </a:lnB>
                    <a:solidFill>
                      <a:schemeClr val="accent1"/>
                    </a:solidFill>
                  </a:tcPr>
                </a:tc>
                <a:tc>
                  <a:txBody>
                    <a:bodyPr/>
                    <a:lstStyle/>
                    <a:p>
                      <a:r>
                        <a:rPr lang="cs-CZ" sz="1000" b="1" dirty="0"/>
                        <a:t>Výrobní proces</a:t>
                      </a:r>
                    </a:p>
                  </a:txBody>
                  <a:tcPr marL="20053" marR="20053" marT="10027" marB="10027" anchor="ctr">
                    <a:lnL>
                      <a:noFill/>
                    </a:lnL>
                    <a:lnR>
                      <a:noFill/>
                    </a:lnR>
                    <a:lnT>
                      <a:noFill/>
                    </a:lnT>
                    <a:lnB w="12700" cap="flat" cmpd="sng" algn="ctr">
                      <a:solidFill>
                        <a:schemeClr val="tx1"/>
                      </a:solidFill>
                      <a:prstDash val="solid"/>
                      <a:round/>
                      <a:headEnd type="none" w="med" len="med"/>
                      <a:tailEnd type="none" w="med" len="med"/>
                    </a:lnB>
                    <a:solidFill>
                      <a:schemeClr val="accent1"/>
                    </a:solidFill>
                  </a:tcPr>
                </a:tc>
                <a:tc>
                  <a:txBody>
                    <a:bodyPr/>
                    <a:lstStyle/>
                    <a:p>
                      <a:r>
                        <a:rPr lang="cs-CZ" sz="1000" b="1"/>
                        <a:t>Počet jader</a:t>
                      </a:r>
                    </a:p>
                  </a:txBody>
                  <a:tcPr marL="20053" marR="20053" marT="10027" marB="10027" anchor="ctr">
                    <a:lnL>
                      <a:noFill/>
                    </a:lnL>
                    <a:lnR>
                      <a:noFill/>
                    </a:lnR>
                    <a:lnT>
                      <a:noFill/>
                    </a:lnT>
                    <a:lnB w="12700" cap="flat" cmpd="sng" algn="ctr">
                      <a:solidFill>
                        <a:schemeClr val="tx1"/>
                      </a:solidFill>
                      <a:prstDash val="solid"/>
                      <a:round/>
                      <a:headEnd type="none" w="med" len="med"/>
                      <a:tailEnd type="none" w="med" len="med"/>
                    </a:lnB>
                    <a:solidFill>
                      <a:schemeClr val="accent1"/>
                    </a:solidFill>
                  </a:tcPr>
                </a:tc>
                <a:tc>
                  <a:txBody>
                    <a:bodyPr/>
                    <a:lstStyle/>
                    <a:p>
                      <a:r>
                        <a:rPr lang="cs-CZ" sz="1000" b="1" dirty="0"/>
                        <a:t>Rok uvedení</a:t>
                      </a:r>
                    </a:p>
                  </a:txBody>
                  <a:tcPr marL="20053" marR="20053" marT="10027" marB="10027" anchor="ctr">
                    <a:lnL>
                      <a:noFill/>
                    </a:lnL>
                    <a:lnR>
                      <a:noFill/>
                    </a:lnR>
                    <a:lnT>
                      <a:noFill/>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3219471897"/>
                  </a:ext>
                </a:extLst>
              </a:tr>
              <a:tr h="264315">
                <a:tc>
                  <a:txBody>
                    <a:bodyPr/>
                    <a:lstStyle/>
                    <a:p>
                      <a:r>
                        <a:rPr lang="cs-CZ" sz="1000" noProof="1"/>
                        <a:t>Snapdragon 215</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sz="1000" noProof="1"/>
                        <a:t>28 nm</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sz="1000" noProof="1"/>
                        <a:t>4</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sz="1000" noProof="1"/>
                        <a:t>2019</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5853436"/>
                  </a:ext>
                </a:extLst>
              </a:tr>
              <a:tr h="264315">
                <a:tc>
                  <a:txBody>
                    <a:bodyPr/>
                    <a:lstStyle/>
                    <a:p>
                      <a:r>
                        <a:rPr lang="cs-CZ" sz="1000" noProof="1"/>
                        <a:t>Snapdragon 439</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sz="1000" noProof="1"/>
                        <a:t>12 nm</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sz="1000" noProof="1"/>
                        <a:t>8 (4 + 4)</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sz="1000" noProof="1"/>
                        <a:t>2018</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0402984"/>
                  </a:ext>
                </a:extLst>
              </a:tr>
              <a:tr h="264315">
                <a:tc>
                  <a:txBody>
                    <a:bodyPr/>
                    <a:lstStyle/>
                    <a:p>
                      <a:r>
                        <a:rPr lang="cs-CZ" sz="1000" noProof="1"/>
                        <a:t>Snapdragon 450</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sz="1000" noProof="1"/>
                        <a:t>14 nm</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sz="1000" noProof="1"/>
                        <a:t>8</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sz="1000" noProof="1"/>
                        <a:t>2017</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5795727"/>
                  </a:ext>
                </a:extLst>
              </a:tr>
              <a:tr h="264315">
                <a:tc>
                  <a:txBody>
                    <a:bodyPr/>
                    <a:lstStyle/>
                    <a:p>
                      <a:r>
                        <a:rPr lang="cs-CZ" sz="1000" noProof="1"/>
                        <a:t>Snapdragon 460</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sz="1000" noProof="1"/>
                        <a:t>11 nm</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sz="1000" noProof="1"/>
                        <a:t>8 (4 + 4)</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sz="1000" noProof="1"/>
                        <a:t>2020</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4633012"/>
                  </a:ext>
                </a:extLst>
              </a:tr>
              <a:tr h="264315">
                <a:tc>
                  <a:txBody>
                    <a:bodyPr/>
                    <a:lstStyle/>
                    <a:p>
                      <a:r>
                        <a:rPr lang="cs-CZ" sz="1000" noProof="1"/>
                        <a:t>Snapdragon 660</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sz="1000" noProof="1"/>
                        <a:t>14 nm</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sz="1000" noProof="1"/>
                        <a:t>8 (4 + 4)</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sz="1000" noProof="1"/>
                        <a:t>2017</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19122081"/>
                  </a:ext>
                </a:extLst>
              </a:tr>
              <a:tr h="264315">
                <a:tc>
                  <a:txBody>
                    <a:bodyPr/>
                    <a:lstStyle/>
                    <a:p>
                      <a:r>
                        <a:rPr lang="cs-CZ" sz="1000" noProof="1"/>
                        <a:t>Snapdragon 662</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sz="1000" noProof="1"/>
                        <a:t>11 nm</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sz="1000" noProof="1"/>
                        <a:t>8 (4 + 4)</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sz="1000" noProof="1"/>
                        <a:t>2020</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0857729"/>
                  </a:ext>
                </a:extLst>
              </a:tr>
              <a:tr h="264315">
                <a:tc>
                  <a:txBody>
                    <a:bodyPr/>
                    <a:lstStyle/>
                    <a:p>
                      <a:r>
                        <a:rPr lang="cs-CZ" sz="1000" noProof="1"/>
                        <a:t>Snapdragon 665</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sz="1000" noProof="1"/>
                        <a:t>11 nm</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sz="1000" noProof="1"/>
                        <a:t>8 (4 + 4)</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sz="1000" noProof="1"/>
                        <a:t>2019</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4258905"/>
                  </a:ext>
                </a:extLst>
              </a:tr>
              <a:tr h="264315">
                <a:tc>
                  <a:txBody>
                    <a:bodyPr/>
                    <a:lstStyle/>
                    <a:p>
                      <a:r>
                        <a:rPr lang="cs-CZ" sz="1000" noProof="1"/>
                        <a:t>Snapdragon 675</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sz="1000" noProof="1"/>
                        <a:t>11 nm</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sz="1000" noProof="1"/>
                        <a:t>8 (4 + 4)</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sz="1000" noProof="1"/>
                        <a:t>2019</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5904737"/>
                  </a:ext>
                </a:extLst>
              </a:tr>
              <a:tr h="264315">
                <a:tc>
                  <a:txBody>
                    <a:bodyPr/>
                    <a:lstStyle/>
                    <a:p>
                      <a:r>
                        <a:rPr lang="cs-CZ" sz="1000" noProof="1"/>
                        <a:t>Snapdragon 690</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sz="1000" noProof="1"/>
                        <a:t>8 nm</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sz="1000" noProof="1"/>
                        <a:t>8 (2 + 6)</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sz="1000" noProof="1"/>
                        <a:t>2020</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0311625"/>
                  </a:ext>
                </a:extLst>
              </a:tr>
              <a:tr h="264315">
                <a:tc>
                  <a:txBody>
                    <a:bodyPr/>
                    <a:lstStyle/>
                    <a:p>
                      <a:r>
                        <a:rPr lang="cs-CZ" sz="1000" noProof="1"/>
                        <a:t>Snapdragon 710</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sz="1000" noProof="1"/>
                        <a:t>10 nm</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sz="1000" noProof="1"/>
                        <a:t>8 (2 + 6)</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sz="1000" noProof="1"/>
                        <a:t>2018</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5588873"/>
                  </a:ext>
                </a:extLst>
              </a:tr>
              <a:tr h="264315">
                <a:tc>
                  <a:txBody>
                    <a:bodyPr/>
                    <a:lstStyle/>
                    <a:p>
                      <a:r>
                        <a:rPr lang="cs-CZ" sz="1000" noProof="1"/>
                        <a:t>Snapdragon 712</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sz="1000" noProof="1"/>
                        <a:t>10 nm</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sz="1000" noProof="1"/>
                        <a:t>8 (2 + 6)</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sz="1000" noProof="1"/>
                        <a:t>2019</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917982"/>
                  </a:ext>
                </a:extLst>
              </a:tr>
              <a:tr h="264315">
                <a:tc>
                  <a:txBody>
                    <a:bodyPr/>
                    <a:lstStyle/>
                    <a:p>
                      <a:r>
                        <a:rPr lang="cs-CZ" sz="1000" noProof="1"/>
                        <a:t>Snapdragon 720G</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sz="1000" noProof="1"/>
                        <a:t>8 nm</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sz="1000" noProof="1"/>
                        <a:t>8 (2 + 6)</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sz="1000" noProof="1"/>
                        <a:t>2020</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3044508"/>
                  </a:ext>
                </a:extLst>
              </a:tr>
              <a:tr h="182904">
                <a:tc>
                  <a:txBody>
                    <a:bodyPr/>
                    <a:lstStyle/>
                    <a:p>
                      <a:r>
                        <a:rPr lang="cs-CZ" sz="1000" noProof="1"/>
                        <a:t>Snapdragon 730G</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sz="1000" noProof="1"/>
                        <a:t>8 nm</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sz="1000" noProof="1"/>
                        <a:t>8 (2 + 6)</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sz="1000" noProof="1"/>
                        <a:t>2019</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9619644"/>
                  </a:ext>
                </a:extLst>
              </a:tr>
              <a:tr h="182904">
                <a:tc>
                  <a:txBody>
                    <a:bodyPr/>
                    <a:lstStyle/>
                    <a:p>
                      <a:r>
                        <a:rPr lang="cs-CZ" sz="1000" noProof="1"/>
                        <a:t>Snapdragon 732G</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sz="1000" noProof="1"/>
                        <a:t>8 nm</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sz="1000" noProof="1"/>
                        <a:t>8 (2 + 6)</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sz="1000" noProof="1"/>
                        <a:t>2020</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2634984"/>
                  </a:ext>
                </a:extLst>
              </a:tr>
              <a:tr h="264315">
                <a:tc>
                  <a:txBody>
                    <a:bodyPr/>
                    <a:lstStyle/>
                    <a:p>
                      <a:r>
                        <a:rPr lang="cs-CZ" sz="1000" noProof="1"/>
                        <a:t>Snapdragon 750G</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sz="1000" noProof="1"/>
                        <a:t>8 nm</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sz="1000" noProof="1"/>
                        <a:t>8 (2 + 6)</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sz="1000" noProof="1"/>
                        <a:t>2020</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0065121"/>
                  </a:ext>
                </a:extLst>
              </a:tr>
              <a:tr h="264315">
                <a:tc>
                  <a:txBody>
                    <a:bodyPr/>
                    <a:lstStyle/>
                    <a:p>
                      <a:r>
                        <a:rPr lang="cs-CZ" sz="1000" noProof="1"/>
                        <a:t>Snapdragon 765</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sz="1000" noProof="1"/>
                        <a:t>7 nm</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sz="1000" noProof="1"/>
                        <a:t>8 (1 + 1 + 6)</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sz="1000" noProof="1"/>
                        <a:t>2020</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6957234"/>
                  </a:ext>
                </a:extLst>
              </a:tr>
              <a:tr h="182904">
                <a:tc>
                  <a:txBody>
                    <a:bodyPr/>
                    <a:lstStyle/>
                    <a:p>
                      <a:r>
                        <a:rPr lang="cs-CZ" sz="1000" noProof="1"/>
                        <a:t>Snapdragon 765G</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sz="1000" noProof="1"/>
                        <a:t>7 nm</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sz="1000" noProof="1"/>
                        <a:t>8 (1 + 1 + 6)</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sz="1000" noProof="1"/>
                        <a:t>2020</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21674422"/>
                  </a:ext>
                </a:extLst>
              </a:tr>
              <a:tr h="182904">
                <a:tc>
                  <a:txBody>
                    <a:bodyPr/>
                    <a:lstStyle/>
                    <a:p>
                      <a:r>
                        <a:rPr lang="cs-CZ" sz="1000" noProof="1"/>
                        <a:t>Snapdragon 768G</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sz="1000" noProof="1"/>
                        <a:t>7 nm</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sz="1000" noProof="1"/>
                        <a:t>8 (1 + 1 + 6)</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sz="1000" noProof="1"/>
                        <a:t>2020</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8173044"/>
                  </a:ext>
                </a:extLst>
              </a:tr>
              <a:tr h="264315">
                <a:tc>
                  <a:txBody>
                    <a:bodyPr/>
                    <a:lstStyle/>
                    <a:p>
                      <a:r>
                        <a:rPr lang="cs-CZ" sz="1000" noProof="1"/>
                        <a:t>Snapdragon 855</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sz="1000" noProof="1"/>
                        <a:t>7 nm</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sz="1000" noProof="1"/>
                        <a:t>8 (1 + 3 + 4)</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sz="1000" noProof="1"/>
                        <a:t>2019</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9619562"/>
                  </a:ext>
                </a:extLst>
              </a:tr>
              <a:tr h="264315">
                <a:tc>
                  <a:txBody>
                    <a:bodyPr/>
                    <a:lstStyle/>
                    <a:p>
                      <a:r>
                        <a:rPr lang="cs-CZ" sz="1000" noProof="1"/>
                        <a:t>Snapdragon 865</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sz="1000" noProof="1"/>
                        <a:t>7 nm</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sz="1000" noProof="1"/>
                        <a:t>8 (1 + 3 + 4)</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sz="1000" noProof="1"/>
                        <a:t>2020</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8094958"/>
                  </a:ext>
                </a:extLst>
              </a:tr>
              <a:tr h="264315">
                <a:tc>
                  <a:txBody>
                    <a:bodyPr/>
                    <a:lstStyle/>
                    <a:p>
                      <a:r>
                        <a:rPr lang="cs-CZ" sz="1000" noProof="1"/>
                        <a:t>Snapdragon 888</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sz="1000" noProof="1"/>
                        <a:t>5 nm</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sz="1000" noProof="1"/>
                        <a:t>8 (1 + 3 + 4)</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cs-CZ" sz="1000" noProof="1"/>
                        <a:t>2021</a:t>
                      </a:r>
                    </a:p>
                  </a:txBody>
                  <a:tcPr marL="20053" marR="20053" marT="10027" marB="100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8332701"/>
                  </a:ext>
                </a:extLst>
              </a:tr>
            </a:tbl>
          </a:graphicData>
        </a:graphic>
      </p:graphicFrame>
    </p:spTree>
    <p:extLst>
      <p:ext uri="{BB962C8B-B14F-4D97-AF65-F5344CB8AC3E}">
        <p14:creationId xmlns:p14="http://schemas.microsoft.com/office/powerpoint/2010/main" val="10798579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A701EB2C-243A-4266-81B5-F2BD7D9E25B4}"/>
              </a:ext>
            </a:extLst>
          </p:cNvPr>
          <p:cNvSpPr>
            <a:spLocks noGrp="1" noChangeArrowheads="1"/>
          </p:cNvSpPr>
          <p:nvPr>
            <p:ph type="title"/>
          </p:nvPr>
        </p:nvSpPr>
        <p:spPr/>
        <p:txBody>
          <a:bodyPr/>
          <a:lstStyle/>
          <a:p>
            <a:r>
              <a:rPr lang="cs-CZ" altLang="cs-CZ"/>
              <a:t>Smartphone</a:t>
            </a:r>
          </a:p>
        </p:txBody>
      </p:sp>
      <p:sp>
        <p:nvSpPr>
          <p:cNvPr id="77827" name="Rectangle 3">
            <a:extLst>
              <a:ext uri="{FF2B5EF4-FFF2-40B4-BE49-F238E27FC236}">
                <a16:creationId xmlns:a16="http://schemas.microsoft.com/office/drawing/2014/main" id="{057537C0-340D-4559-B185-1709F65627AC}"/>
              </a:ext>
            </a:extLst>
          </p:cNvPr>
          <p:cNvSpPr>
            <a:spLocks noGrp="1" noChangeArrowheads="1"/>
          </p:cNvSpPr>
          <p:nvPr>
            <p:ph type="body" idx="1"/>
          </p:nvPr>
        </p:nvSpPr>
        <p:spPr/>
        <p:txBody>
          <a:bodyPr/>
          <a:lstStyle/>
          <a:p>
            <a:r>
              <a:rPr lang="cs-CZ" altLang="cs-CZ" sz="1800" dirty="0"/>
              <a:t>Dnes je již prakticky jiné než „chytré“ mobilní telefony neprodukují (kromě speciálních výrobků pro seniory)</a:t>
            </a:r>
          </a:p>
          <a:p>
            <a:r>
              <a:rPr lang="cs-CZ" altLang="cs-CZ" sz="1800" dirty="0"/>
              <a:t>Nevýhody oproti starým klasickým mobilním telefonům</a:t>
            </a:r>
          </a:p>
          <a:p>
            <a:pPr lvl="1"/>
            <a:r>
              <a:rPr lang="cs-CZ" altLang="cs-CZ" sz="1800" dirty="0"/>
              <a:t>Obvykle nízká výdrž na baterie ve srovnání s původním mobilním telefonem. Použité procesory mají vysoký výpočetní výkon a značnou spotřebu energie, pokud na nich spouštíte různé aplikace </a:t>
            </a:r>
          </a:p>
          <a:p>
            <a:pPr lvl="1"/>
            <a:r>
              <a:rPr lang="cs-CZ" altLang="cs-CZ" sz="1800" dirty="0"/>
              <a:t>Bezpečnost – neuváženou instalací aplikací lze zavirovat</a:t>
            </a:r>
          </a:p>
          <a:p>
            <a:pPr lvl="1"/>
            <a:r>
              <a:rPr lang="cs-CZ" altLang="cs-CZ" sz="1800" dirty="0"/>
              <a:t>Problémy spojené s ovládáním přes kapacitní dotykový displej – např. zahájení a ukončení hovoru se nepovede v rukavicích</a:t>
            </a:r>
          </a:p>
          <a:p>
            <a:pPr lvl="1"/>
            <a:r>
              <a:rPr lang="cs-CZ" altLang="cs-CZ" sz="1800" dirty="0"/>
              <a:t>Složitější nastavení některých služeb (mobilní data, MMS, SMS včetně diakritiky, roaming) může mít za následek vyšší účet)</a:t>
            </a:r>
          </a:p>
          <a:p>
            <a:pPr lvl="1"/>
            <a:r>
              <a:rPr lang="cs-CZ" altLang="cs-CZ" sz="1800" dirty="0"/>
              <a:t>Pro seniory často nepochopitelné ovládání</a:t>
            </a:r>
          </a:p>
          <a:p>
            <a:pPr lvl="1">
              <a:lnSpc>
                <a:spcPct val="90000"/>
              </a:lnSpc>
            </a:pPr>
            <a:endParaRPr lang="cs-CZ" altLang="cs-CZ" sz="1800" dirty="0"/>
          </a:p>
          <a:p>
            <a:pPr lvl="1">
              <a:lnSpc>
                <a:spcPct val="90000"/>
              </a:lnSpc>
            </a:pPr>
            <a:endParaRPr lang="cs-CZ" altLang="cs-CZ"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F258A519-07DF-42DA-91A9-E9226A80E277}"/>
              </a:ext>
            </a:extLst>
          </p:cNvPr>
          <p:cNvSpPr>
            <a:spLocks noGrp="1"/>
          </p:cNvSpPr>
          <p:nvPr>
            <p:ph type="title"/>
          </p:nvPr>
        </p:nvSpPr>
        <p:spPr/>
        <p:txBody>
          <a:bodyPr/>
          <a:lstStyle/>
          <a:p>
            <a:r>
              <a:rPr lang="cs-CZ" dirty="0"/>
              <a:t>Tablet</a:t>
            </a:r>
          </a:p>
        </p:txBody>
      </p:sp>
      <p:sp>
        <p:nvSpPr>
          <p:cNvPr id="3" name="Zástupný obsah 2">
            <a:extLst>
              <a:ext uri="{FF2B5EF4-FFF2-40B4-BE49-F238E27FC236}">
                <a16:creationId xmlns:a16="http://schemas.microsoft.com/office/drawing/2014/main" id="{024BCCFE-6DDF-4406-8B6F-2891A26688F1}"/>
              </a:ext>
            </a:extLst>
          </p:cNvPr>
          <p:cNvSpPr>
            <a:spLocks noGrp="1"/>
          </p:cNvSpPr>
          <p:nvPr>
            <p:ph idx="1"/>
          </p:nvPr>
        </p:nvSpPr>
        <p:spPr>
          <a:xfrm>
            <a:off x="457200" y="1719262"/>
            <a:ext cx="8229600" cy="4806081"/>
          </a:xfrm>
        </p:spPr>
        <p:txBody>
          <a:bodyPr/>
          <a:lstStyle/>
          <a:p>
            <a:r>
              <a:rPr lang="cs-CZ" sz="1400" dirty="0"/>
              <a:t>Tablety jsou univerzální nástroje velikostí a zaměřením na pomezí chytrých telefonů a notebooků</a:t>
            </a:r>
          </a:p>
          <a:p>
            <a:r>
              <a:rPr lang="cs-CZ" sz="1400" u="sng" dirty="0"/>
              <a:t>Základní parametry</a:t>
            </a:r>
          </a:p>
          <a:p>
            <a:pPr>
              <a:buFont typeface="Arial" panose="020B0604020202020204" pitchFamily="34" charset="0"/>
              <a:buChar char="•"/>
            </a:pPr>
            <a:r>
              <a:rPr lang="cs-CZ" sz="1400" b="1" dirty="0"/>
              <a:t>Velikost displeje </a:t>
            </a:r>
          </a:p>
          <a:p>
            <a:pPr lvl="1">
              <a:buFont typeface="Arial" panose="020B0604020202020204" pitchFamily="34" charset="0"/>
              <a:buChar char="•"/>
            </a:pPr>
            <a:r>
              <a:rPr lang="cs-CZ" sz="1400" b="1" dirty="0"/>
              <a:t>Malý– 7“ a 8"</a:t>
            </a:r>
            <a:r>
              <a:rPr lang="cs-CZ" sz="1400" dirty="0"/>
              <a:t> - vhodné pro děti, cestování a méně náročné uživatele. Výhodou je nízká hmotnost 200-300g . V malém tabletu je obvykle také jen akumulátor s malou kapacitou</a:t>
            </a:r>
          </a:p>
          <a:p>
            <a:pPr lvl="1">
              <a:buFont typeface="Arial" panose="020B0604020202020204" pitchFamily="34" charset="0"/>
              <a:buChar char="•"/>
            </a:pPr>
            <a:r>
              <a:rPr lang="cs-CZ" sz="1400" b="1" dirty="0"/>
              <a:t>Standardní – 9" a 10"</a:t>
            </a:r>
            <a:r>
              <a:rPr lang="cs-CZ" sz="1400" dirty="0"/>
              <a:t> - snadno přenosné a zároveň dostatečně velké. Hmotnost 400-500 g</a:t>
            </a:r>
          </a:p>
          <a:p>
            <a:pPr lvl="1">
              <a:buFont typeface="Arial" panose="020B0604020202020204" pitchFamily="34" charset="0"/>
              <a:buChar char="•"/>
            </a:pPr>
            <a:r>
              <a:rPr lang="cs-CZ" sz="1400" b="1" dirty="0"/>
              <a:t>Velké – 11“ až 13"</a:t>
            </a:r>
            <a:r>
              <a:rPr lang="cs-CZ" sz="1400" dirty="0"/>
              <a:t> - velký přehledný displej vhodný ke sledování filmů a pohodlné psaní. Hmotnost 600-700 g. Výhodou je velký integrovaný akumulátor. </a:t>
            </a:r>
          </a:p>
          <a:p>
            <a:pPr marL="344487" lvl="1" indent="0">
              <a:buNone/>
            </a:pPr>
            <a:r>
              <a:rPr lang="cs-CZ" sz="1400" b="1" dirty="0"/>
              <a:t>Rozlišení displeje, typ displeje</a:t>
            </a:r>
          </a:p>
          <a:p>
            <a:r>
              <a:rPr lang="cs-CZ" sz="1400" b="1" dirty="0"/>
              <a:t>Konstrukce</a:t>
            </a:r>
          </a:p>
          <a:p>
            <a:pPr lvl="1">
              <a:buFont typeface="Arial" panose="020B0604020202020204" pitchFamily="34" charset="0"/>
              <a:buChar char="•"/>
            </a:pPr>
            <a:r>
              <a:rPr lang="cs-CZ" sz="1400" b="1" dirty="0"/>
              <a:t>Plastová </a:t>
            </a:r>
            <a:r>
              <a:rPr lang="cs-CZ" sz="1400" dirty="0"/>
              <a:t>– plastové tablety jsou levnější, ale méně odolné</a:t>
            </a:r>
          </a:p>
          <a:p>
            <a:pPr lvl="1">
              <a:buFont typeface="Arial" panose="020B0604020202020204" pitchFamily="34" charset="0"/>
              <a:buChar char="•"/>
            </a:pPr>
            <a:r>
              <a:rPr lang="cs-CZ" sz="1400" b="1" dirty="0"/>
              <a:t>Kovová </a:t>
            </a:r>
            <a:r>
              <a:rPr lang="cs-CZ" sz="1400" dirty="0"/>
              <a:t>– pevná a robustní konstrukce, obvykle bez možnosti vyjmutí baterie</a:t>
            </a:r>
          </a:p>
          <a:p>
            <a:pPr lvl="1">
              <a:buFont typeface="Arial" panose="020B0604020202020204" pitchFamily="34" charset="0"/>
              <a:buChar char="•"/>
            </a:pPr>
            <a:r>
              <a:rPr lang="cs-CZ" sz="1400" b="1" dirty="0"/>
              <a:t>Voděodolné </a:t>
            </a:r>
            <a:r>
              <a:rPr lang="cs-CZ" sz="1400" dirty="0"/>
              <a:t>– přežije i déšť nebo polití </a:t>
            </a:r>
            <a:endParaRPr lang="cs-CZ" sz="1400" b="1" dirty="0"/>
          </a:p>
          <a:p>
            <a:pPr>
              <a:buFont typeface="Arial" panose="020B0604020202020204" pitchFamily="34" charset="0"/>
              <a:buChar char="•"/>
            </a:pPr>
            <a:r>
              <a:rPr lang="cs-CZ" sz="1400" b="1" dirty="0"/>
              <a:t>Velikost operační paměti</a:t>
            </a:r>
          </a:p>
          <a:p>
            <a:pPr lvl="1">
              <a:buFont typeface="Arial" panose="020B0604020202020204" pitchFamily="34" charset="0"/>
              <a:buChar char="•"/>
            </a:pPr>
            <a:r>
              <a:rPr lang="cs-CZ" sz="1400" dirty="0"/>
              <a:t>1-16 GB. Dnes se doporučuje minimálně 3 GB pro hladký běh aplikací. Používají se běžné SDRAM DDR</a:t>
            </a:r>
          </a:p>
          <a:p>
            <a:pPr>
              <a:buFont typeface="Arial" panose="020B0604020202020204" pitchFamily="34" charset="0"/>
              <a:buChar char="•"/>
            </a:pPr>
            <a:r>
              <a:rPr lang="cs-CZ" sz="1400" b="1" dirty="0"/>
              <a:t>Kapacita vnitřního úložiště</a:t>
            </a:r>
          </a:p>
          <a:p>
            <a:pPr lvl="1">
              <a:buFont typeface="Arial" panose="020B0604020202020204" pitchFamily="34" charset="0"/>
              <a:buChar char="•"/>
            </a:pPr>
            <a:r>
              <a:rPr lang="cs-CZ" sz="1400" dirty="0"/>
              <a:t>16- 256 GB. </a:t>
            </a:r>
          </a:p>
          <a:p>
            <a:pPr lvl="1">
              <a:buFont typeface="Arial" panose="020B0604020202020204" pitchFamily="34" charset="0"/>
              <a:buChar char="•"/>
            </a:pPr>
            <a:r>
              <a:rPr lang="cs-CZ" sz="1400" dirty="0"/>
              <a:t>Zde platí totéž, co bylo uvedeno pro smartphone – část kapacity může být obsazena firmwarem</a:t>
            </a:r>
          </a:p>
          <a:p>
            <a:pPr marL="344487" lvl="1" indent="0">
              <a:buNone/>
            </a:pPr>
            <a:endParaRPr lang="cs-CZ" sz="1400" dirty="0"/>
          </a:p>
          <a:p>
            <a:pPr lvl="1"/>
            <a:endParaRPr lang="cs-CZ" sz="1400" dirty="0"/>
          </a:p>
          <a:p>
            <a:pPr marL="0" indent="0">
              <a:buNone/>
            </a:pPr>
            <a:endParaRPr lang="cs-CZ" sz="1400" dirty="0"/>
          </a:p>
        </p:txBody>
      </p:sp>
    </p:spTree>
    <p:extLst>
      <p:ext uri="{BB962C8B-B14F-4D97-AF65-F5344CB8AC3E}">
        <p14:creationId xmlns:p14="http://schemas.microsoft.com/office/powerpoint/2010/main" val="16604316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A51E9BB7-81AC-4DA2-81E6-13990C553866}"/>
              </a:ext>
            </a:extLst>
          </p:cNvPr>
          <p:cNvSpPr>
            <a:spLocks noGrp="1"/>
          </p:cNvSpPr>
          <p:nvPr>
            <p:ph type="title"/>
          </p:nvPr>
        </p:nvSpPr>
        <p:spPr/>
        <p:txBody>
          <a:bodyPr/>
          <a:lstStyle/>
          <a:p>
            <a:r>
              <a:rPr lang="cs-CZ" dirty="0"/>
              <a:t>Tablet</a:t>
            </a:r>
          </a:p>
        </p:txBody>
      </p:sp>
      <p:sp>
        <p:nvSpPr>
          <p:cNvPr id="3" name="Zástupný obsah 2">
            <a:extLst>
              <a:ext uri="{FF2B5EF4-FFF2-40B4-BE49-F238E27FC236}">
                <a16:creationId xmlns:a16="http://schemas.microsoft.com/office/drawing/2014/main" id="{C46770CF-C950-4921-B3AD-235F09BC0A55}"/>
              </a:ext>
            </a:extLst>
          </p:cNvPr>
          <p:cNvSpPr>
            <a:spLocks noGrp="1"/>
          </p:cNvSpPr>
          <p:nvPr>
            <p:ph idx="1"/>
          </p:nvPr>
        </p:nvSpPr>
        <p:spPr/>
        <p:txBody>
          <a:bodyPr/>
          <a:lstStyle/>
          <a:p>
            <a:r>
              <a:rPr lang="cs-CZ" sz="1600" dirty="0"/>
              <a:t>Další parametry</a:t>
            </a:r>
          </a:p>
          <a:p>
            <a:pPr lvl="1"/>
            <a:r>
              <a:rPr lang="cs-CZ" sz="1600" dirty="0"/>
              <a:t>Kapacita akumulátoru</a:t>
            </a:r>
          </a:p>
          <a:p>
            <a:pPr lvl="1"/>
            <a:r>
              <a:rPr lang="cs-CZ" sz="1600" dirty="0"/>
              <a:t>Hmotnost</a:t>
            </a:r>
          </a:p>
          <a:p>
            <a:pPr lvl="1"/>
            <a:r>
              <a:rPr lang="cs-CZ" sz="1600" dirty="0"/>
              <a:t>Fotoaparát</a:t>
            </a:r>
          </a:p>
          <a:p>
            <a:pPr lvl="1"/>
            <a:r>
              <a:rPr lang="cs-CZ" sz="1600" dirty="0" err="1"/>
              <a:t>WiFi</a:t>
            </a:r>
            <a:r>
              <a:rPr lang="cs-CZ" sz="1600" dirty="0"/>
              <a:t> a Bluetooth konektivita (jaké standardy podporuje)</a:t>
            </a:r>
          </a:p>
          <a:p>
            <a:pPr lvl="1"/>
            <a:r>
              <a:rPr lang="cs-CZ" sz="1600" dirty="0"/>
              <a:t>USB-host – k portu lze připojit externí zařízení (např. klávesnici, ethernet modul, externí pevný disk)</a:t>
            </a:r>
          </a:p>
          <a:p>
            <a:pPr lvl="1"/>
            <a:r>
              <a:rPr lang="cs-CZ" sz="1600" dirty="0"/>
              <a:t>USB-C konektor</a:t>
            </a:r>
          </a:p>
          <a:p>
            <a:pPr lvl="1"/>
            <a:r>
              <a:rPr lang="cs-CZ" sz="1600" dirty="0"/>
              <a:t>Čtečka otisků prstů</a:t>
            </a:r>
          </a:p>
          <a:p>
            <a:pPr lvl="1"/>
            <a:r>
              <a:rPr lang="cs-CZ" sz="1600" dirty="0"/>
              <a:t>GPS, digitální kompas, akcelerometr</a:t>
            </a:r>
          </a:p>
          <a:p>
            <a:pPr lvl="1"/>
            <a:r>
              <a:rPr lang="cs-CZ" sz="1600" dirty="0"/>
              <a:t>HDMI výstup</a:t>
            </a:r>
          </a:p>
          <a:p>
            <a:pPr lvl="1"/>
            <a:r>
              <a:rPr lang="cs-CZ" sz="1600" dirty="0"/>
              <a:t>NFC</a:t>
            </a:r>
          </a:p>
        </p:txBody>
      </p:sp>
      <p:pic>
        <p:nvPicPr>
          <p:cNvPr id="5" name="Obrázek 4">
            <a:extLst>
              <a:ext uri="{FF2B5EF4-FFF2-40B4-BE49-F238E27FC236}">
                <a16:creationId xmlns:a16="http://schemas.microsoft.com/office/drawing/2014/main" id="{20F88EE9-1852-4CE4-9E47-871B84A96D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0152" y="4149080"/>
            <a:ext cx="2382590" cy="2382590"/>
          </a:xfrm>
          <a:prstGeom prst="rect">
            <a:avLst/>
          </a:prstGeom>
        </p:spPr>
      </p:pic>
    </p:spTree>
    <p:extLst>
      <p:ext uri="{BB962C8B-B14F-4D97-AF65-F5344CB8AC3E}">
        <p14:creationId xmlns:p14="http://schemas.microsoft.com/office/powerpoint/2010/main" val="11134334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5F7E1439-642D-431F-8194-3FB9A9F2310B}"/>
              </a:ext>
            </a:extLst>
          </p:cNvPr>
          <p:cNvSpPr>
            <a:spLocks noGrp="1"/>
          </p:cNvSpPr>
          <p:nvPr>
            <p:ph type="title"/>
          </p:nvPr>
        </p:nvSpPr>
        <p:spPr/>
        <p:txBody>
          <a:bodyPr/>
          <a:lstStyle/>
          <a:p>
            <a:r>
              <a:rPr lang="cs-CZ" dirty="0"/>
              <a:t>Tablet</a:t>
            </a:r>
          </a:p>
        </p:txBody>
      </p:sp>
      <p:sp>
        <p:nvSpPr>
          <p:cNvPr id="3" name="Zástupný obsah 2">
            <a:extLst>
              <a:ext uri="{FF2B5EF4-FFF2-40B4-BE49-F238E27FC236}">
                <a16:creationId xmlns:a16="http://schemas.microsoft.com/office/drawing/2014/main" id="{721D57DB-EF0D-4A44-B18C-BA7132926E77}"/>
              </a:ext>
            </a:extLst>
          </p:cNvPr>
          <p:cNvSpPr>
            <a:spLocks noGrp="1"/>
          </p:cNvSpPr>
          <p:nvPr>
            <p:ph idx="1"/>
          </p:nvPr>
        </p:nvSpPr>
        <p:spPr>
          <a:xfrm>
            <a:off x="425674" y="1556792"/>
            <a:ext cx="8229600" cy="4411662"/>
          </a:xfrm>
        </p:spPr>
        <p:txBody>
          <a:bodyPr/>
          <a:lstStyle/>
          <a:p>
            <a:r>
              <a:rPr lang="cs-CZ" sz="1400" dirty="0"/>
              <a:t>Operační systém</a:t>
            </a:r>
          </a:p>
          <a:p>
            <a:pPr lvl="1"/>
            <a:r>
              <a:rPr lang="cs-CZ" sz="1400" b="1" dirty="0"/>
              <a:t>iOS</a:t>
            </a:r>
          </a:p>
          <a:p>
            <a:pPr lvl="2"/>
            <a:r>
              <a:rPr lang="cs-CZ" sz="1400" dirty="0"/>
              <a:t>Spolehlivost</a:t>
            </a:r>
          </a:p>
          <a:p>
            <a:pPr lvl="2"/>
            <a:r>
              <a:rPr lang="cs-CZ" sz="1400" dirty="0"/>
              <a:t>Vyšší cena iPad zařízení s tímto OS</a:t>
            </a:r>
          </a:p>
          <a:p>
            <a:pPr lvl="2"/>
            <a:r>
              <a:rPr lang="cs-CZ" sz="1400" dirty="0"/>
              <a:t>Nepodporuje paměťové karty</a:t>
            </a:r>
          </a:p>
          <a:p>
            <a:pPr lvl="2"/>
            <a:r>
              <a:rPr lang="cs-CZ" sz="1400" dirty="0"/>
              <a:t>Aktualizace OS je dostupná i pro starší zařízení</a:t>
            </a:r>
          </a:p>
          <a:p>
            <a:pPr lvl="2"/>
            <a:endParaRPr lang="cs-CZ" sz="1400" dirty="0"/>
          </a:p>
          <a:p>
            <a:pPr lvl="1"/>
            <a:r>
              <a:rPr lang="cs-CZ" sz="1400" b="1" dirty="0"/>
              <a:t>Android</a:t>
            </a:r>
          </a:p>
          <a:p>
            <a:pPr lvl="2"/>
            <a:r>
              <a:rPr lang="cs-CZ" sz="1400" dirty="0"/>
              <a:t>Dnes nejběžnější</a:t>
            </a:r>
          </a:p>
          <a:p>
            <a:pPr lvl="2"/>
            <a:r>
              <a:rPr lang="cs-CZ" sz="1400" dirty="0"/>
              <a:t>Stovky tisíc aplikací zdarma</a:t>
            </a:r>
          </a:p>
          <a:p>
            <a:pPr lvl="2"/>
            <a:r>
              <a:rPr lang="cs-CZ" sz="1400" dirty="0"/>
              <a:t>Existuje mnoho verzí, starší nemusí být podporovány novými aplikacemi, které pak nepůjdou nainstalovat</a:t>
            </a:r>
          </a:p>
          <a:p>
            <a:pPr lvl="2"/>
            <a:r>
              <a:rPr lang="cs-CZ" sz="1400" dirty="0"/>
              <a:t>Pro straší zařízení nebývá možná aktualizace na novou verzí OS</a:t>
            </a:r>
          </a:p>
          <a:p>
            <a:pPr lvl="2"/>
            <a:r>
              <a:rPr lang="cs-CZ" sz="1400" dirty="0"/>
              <a:t>Nevýhodou jsou určitá bezpečnostní rizika</a:t>
            </a:r>
          </a:p>
          <a:p>
            <a:pPr marL="693737" lvl="2" indent="0">
              <a:buNone/>
            </a:pPr>
            <a:endParaRPr lang="cs-CZ" sz="1400" dirty="0"/>
          </a:p>
          <a:p>
            <a:pPr lvl="1"/>
            <a:r>
              <a:rPr lang="cs-CZ" sz="1400" b="1" dirty="0"/>
              <a:t>Windows</a:t>
            </a:r>
          </a:p>
          <a:p>
            <a:pPr lvl="2"/>
            <a:r>
              <a:rPr lang="cs-CZ" sz="1400" dirty="0"/>
              <a:t>Používají se úsporné procesory Intel </a:t>
            </a:r>
            <a:r>
              <a:rPr lang="cs-CZ" sz="1400" dirty="0" err="1"/>
              <a:t>Core</a:t>
            </a:r>
            <a:r>
              <a:rPr lang="cs-CZ" sz="1400" dirty="0"/>
              <a:t>, kompatibilní s PC</a:t>
            </a:r>
          </a:p>
          <a:p>
            <a:pPr lvl="2"/>
            <a:r>
              <a:rPr lang="cs-CZ" sz="1400" dirty="0"/>
              <a:t>Dokáže nahradit notebook</a:t>
            </a:r>
          </a:p>
          <a:p>
            <a:pPr lvl="2"/>
            <a:r>
              <a:rPr lang="cs-CZ" sz="1400" dirty="0"/>
              <a:t>Malý počet zařízení s tímto OS</a:t>
            </a:r>
          </a:p>
          <a:p>
            <a:pPr marL="693737" lvl="2" indent="0">
              <a:buNone/>
            </a:pPr>
            <a:endParaRPr lang="cs-CZ" sz="1200" dirty="0"/>
          </a:p>
          <a:p>
            <a:pPr marL="693737" lvl="2" indent="0">
              <a:buNone/>
            </a:pPr>
            <a:endParaRPr lang="cs-CZ" sz="1200" dirty="0"/>
          </a:p>
        </p:txBody>
      </p:sp>
    </p:spTree>
    <p:extLst>
      <p:ext uri="{BB962C8B-B14F-4D97-AF65-F5344CB8AC3E}">
        <p14:creationId xmlns:p14="http://schemas.microsoft.com/office/powerpoint/2010/main" val="3788221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9BF9A227-D8C8-4216-BFFF-F647AAF6F6F4}"/>
              </a:ext>
            </a:extLst>
          </p:cNvPr>
          <p:cNvSpPr>
            <a:spLocks noGrp="1"/>
          </p:cNvSpPr>
          <p:nvPr>
            <p:ph type="title"/>
          </p:nvPr>
        </p:nvSpPr>
        <p:spPr/>
        <p:txBody>
          <a:bodyPr/>
          <a:lstStyle/>
          <a:p>
            <a:r>
              <a:rPr lang="cs-CZ" dirty="0"/>
              <a:t>NFC</a:t>
            </a:r>
          </a:p>
        </p:txBody>
      </p:sp>
      <p:sp>
        <p:nvSpPr>
          <p:cNvPr id="3" name="Zástupný obsah 2">
            <a:extLst>
              <a:ext uri="{FF2B5EF4-FFF2-40B4-BE49-F238E27FC236}">
                <a16:creationId xmlns:a16="http://schemas.microsoft.com/office/drawing/2014/main" id="{A790BDC0-B66E-4ACD-A47A-88B4068BDB89}"/>
              </a:ext>
            </a:extLst>
          </p:cNvPr>
          <p:cNvSpPr>
            <a:spLocks noGrp="1"/>
          </p:cNvSpPr>
          <p:nvPr>
            <p:ph idx="1"/>
          </p:nvPr>
        </p:nvSpPr>
        <p:spPr/>
        <p:txBody>
          <a:bodyPr/>
          <a:lstStyle/>
          <a:p>
            <a:r>
              <a:rPr lang="cs-CZ" sz="1600" dirty="0"/>
              <a:t>NFC je bezdrátová technologie umožňující rychlou a zabezpečenou výměnu dat na vzdálenost do 4 cm</a:t>
            </a:r>
          </a:p>
          <a:p>
            <a:r>
              <a:rPr lang="cs-CZ" sz="1600" dirty="0"/>
              <a:t>NFC dnes najdeme již ve většině mobilního hw</a:t>
            </a:r>
          </a:p>
          <a:p>
            <a:r>
              <a:rPr lang="cs-CZ" sz="1600" dirty="0"/>
              <a:t>Při dotyku nebo přiblížení dvou zařízení s NFC se automaticky spustí jejich komunikace</a:t>
            </a:r>
          </a:p>
          <a:p>
            <a:r>
              <a:rPr lang="cs-CZ" sz="1600" dirty="0"/>
              <a:t>Připojení je velmi rychlé a díky velmi krátké vzdálenosti je bezpečné a není vyžadována identifikace zařízení</a:t>
            </a:r>
          </a:p>
          <a:p>
            <a:r>
              <a:rPr lang="cs-CZ" sz="1600" dirty="0"/>
              <a:t>Využití</a:t>
            </a:r>
          </a:p>
          <a:p>
            <a:pPr lvl="1"/>
            <a:r>
              <a:rPr lang="cs-CZ" sz="1600" dirty="0">
                <a:latin typeface="+mj-lt"/>
              </a:rPr>
              <a:t>Bezkontaktní rychlé platby - </a:t>
            </a:r>
            <a:r>
              <a:rPr lang="cs-CZ" sz="1600" b="0" i="0" dirty="0">
                <a:solidFill>
                  <a:srgbClr val="373737"/>
                </a:solidFill>
                <a:effectLst/>
                <a:latin typeface="Verdana" panose="020B0604030504040204" pitchFamily="34" charset="0"/>
              </a:rPr>
              <a:t>stačí telefon přiložit k terminálu jako normální bezkontaktní kartu</a:t>
            </a:r>
            <a:endParaRPr lang="cs-CZ" sz="1600" dirty="0">
              <a:latin typeface="+mj-lt"/>
            </a:endParaRPr>
          </a:p>
          <a:p>
            <a:pPr lvl="1"/>
            <a:r>
              <a:rPr lang="cs-CZ" sz="1600" dirty="0">
                <a:latin typeface="+mj-lt"/>
              </a:rPr>
              <a:t>Odemykání dveří</a:t>
            </a:r>
          </a:p>
          <a:p>
            <a:pPr lvl="1"/>
            <a:r>
              <a:rPr lang="cs-CZ" sz="1600" b="0" i="0" dirty="0">
                <a:solidFill>
                  <a:srgbClr val="373737"/>
                </a:solidFill>
                <a:effectLst/>
                <a:latin typeface="+mj-lt"/>
              </a:rPr>
              <a:t>Sdílení hesla </a:t>
            </a:r>
            <a:r>
              <a:rPr lang="cs-CZ" sz="1600" b="0" i="0" dirty="0" err="1">
                <a:solidFill>
                  <a:srgbClr val="373737"/>
                </a:solidFill>
                <a:effectLst/>
                <a:latin typeface="+mj-lt"/>
              </a:rPr>
              <a:t>WiFi</a:t>
            </a:r>
            <a:endParaRPr lang="cs-CZ" sz="1600" b="0" i="0" dirty="0">
              <a:solidFill>
                <a:srgbClr val="373737"/>
              </a:solidFill>
              <a:effectLst/>
              <a:latin typeface="+mj-lt"/>
            </a:endParaRPr>
          </a:p>
          <a:p>
            <a:pPr lvl="1"/>
            <a:r>
              <a:rPr lang="cs-CZ" sz="1600" dirty="0">
                <a:solidFill>
                  <a:srgbClr val="373737"/>
                </a:solidFill>
                <a:latin typeface="+mj-lt"/>
              </a:rPr>
              <a:t>Předávání kontaktních údajů</a:t>
            </a:r>
            <a:endParaRPr lang="cs-CZ" sz="1600" b="0" i="0" dirty="0">
              <a:solidFill>
                <a:srgbClr val="373737"/>
              </a:solidFill>
              <a:effectLst/>
              <a:latin typeface="+mj-lt"/>
            </a:endParaRPr>
          </a:p>
          <a:p>
            <a:pPr lvl="1"/>
            <a:r>
              <a:rPr lang="cs-CZ" sz="1600" b="0" i="0" dirty="0">
                <a:solidFill>
                  <a:srgbClr val="373737"/>
                </a:solidFill>
                <a:effectLst/>
                <a:latin typeface="+mj-lt"/>
              </a:rPr>
              <a:t>Rychlé spárování dvou Bluetooth zařízení</a:t>
            </a:r>
          </a:p>
          <a:p>
            <a:pPr lvl="1"/>
            <a:r>
              <a:rPr lang="cs-CZ" sz="1600" b="0" i="0" dirty="0">
                <a:solidFill>
                  <a:srgbClr val="373737"/>
                </a:solidFill>
                <a:effectLst/>
                <a:latin typeface="+mj-lt"/>
              </a:rPr>
              <a:t>Rychlejší připojování k bezdrátovým reproduktorům</a:t>
            </a:r>
            <a:endParaRPr lang="cs-CZ" sz="1600" dirty="0">
              <a:solidFill>
                <a:srgbClr val="373737"/>
              </a:solidFill>
              <a:latin typeface="+mj-lt"/>
            </a:endParaRPr>
          </a:p>
          <a:p>
            <a:pPr lvl="1"/>
            <a:r>
              <a:rPr lang="cs-CZ" sz="1600" b="0" i="0" dirty="0">
                <a:solidFill>
                  <a:srgbClr val="373737"/>
                </a:solidFill>
                <a:effectLst/>
                <a:latin typeface="+mj-lt"/>
              </a:rPr>
              <a:t>Komunikace s úřady - od roku 2021 by mělo být NFC součástí občanských průkazů</a:t>
            </a:r>
          </a:p>
          <a:p>
            <a:endParaRPr lang="cs-CZ" dirty="0"/>
          </a:p>
          <a:p>
            <a:endParaRPr lang="cs-CZ" dirty="0"/>
          </a:p>
        </p:txBody>
      </p:sp>
    </p:spTree>
    <p:extLst>
      <p:ext uri="{BB962C8B-B14F-4D97-AF65-F5344CB8AC3E}">
        <p14:creationId xmlns:p14="http://schemas.microsoft.com/office/powerpoint/2010/main" val="3177782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Nadpis 1">
            <a:extLst>
              <a:ext uri="{FF2B5EF4-FFF2-40B4-BE49-F238E27FC236}">
                <a16:creationId xmlns:a16="http://schemas.microsoft.com/office/drawing/2014/main" id="{0795A4E6-8254-4113-92C9-68846144F7F5}"/>
              </a:ext>
            </a:extLst>
          </p:cNvPr>
          <p:cNvSpPr>
            <a:spLocks noGrp="1" noChangeArrowheads="1"/>
          </p:cNvSpPr>
          <p:nvPr>
            <p:ph type="title"/>
          </p:nvPr>
        </p:nvSpPr>
        <p:spPr/>
        <p:txBody>
          <a:bodyPr/>
          <a:lstStyle/>
          <a:p>
            <a:r>
              <a:rPr lang="cs-CZ" altLang="cs-CZ"/>
              <a:t>Notebook</a:t>
            </a:r>
          </a:p>
        </p:txBody>
      </p:sp>
      <p:sp>
        <p:nvSpPr>
          <p:cNvPr id="3" name="Zástupný obsah 2">
            <a:extLst>
              <a:ext uri="{FF2B5EF4-FFF2-40B4-BE49-F238E27FC236}">
                <a16:creationId xmlns:a16="http://schemas.microsoft.com/office/drawing/2014/main" id="{292A382F-60B3-4C2B-89FA-05F8F07FBF35}"/>
              </a:ext>
            </a:extLst>
          </p:cNvPr>
          <p:cNvSpPr>
            <a:spLocks noGrp="1"/>
          </p:cNvSpPr>
          <p:nvPr>
            <p:ph idx="1"/>
          </p:nvPr>
        </p:nvSpPr>
        <p:spPr>
          <a:xfrm>
            <a:off x="395288" y="1484313"/>
            <a:ext cx="8229600" cy="4411662"/>
          </a:xfrm>
        </p:spPr>
        <p:txBody>
          <a:bodyPr/>
          <a:lstStyle/>
          <a:p>
            <a:pPr eaLnBrk="1" hangingPunct="1">
              <a:defRPr/>
            </a:pPr>
            <a:r>
              <a:rPr lang="cs-CZ" altLang="cs-CZ" sz="1700" b="1" dirty="0"/>
              <a:t>Specifické parametry:</a:t>
            </a:r>
            <a:endParaRPr lang="cs-CZ" altLang="cs-CZ" sz="1500" dirty="0"/>
          </a:p>
          <a:p>
            <a:pPr lvl="1" eaLnBrk="1" hangingPunct="1">
              <a:defRPr/>
            </a:pPr>
            <a:r>
              <a:rPr lang="cs-CZ" altLang="cs-CZ" sz="1500" b="1" dirty="0"/>
              <a:t>Klávesnice</a:t>
            </a:r>
            <a:r>
              <a:rPr lang="cs-CZ" altLang="cs-CZ" sz="1500" dirty="0"/>
              <a:t> </a:t>
            </a:r>
          </a:p>
          <a:p>
            <a:pPr lvl="1" eaLnBrk="1" hangingPunct="1">
              <a:defRPr/>
            </a:pPr>
            <a:r>
              <a:rPr lang="cs-CZ" altLang="cs-CZ" sz="1500" dirty="0"/>
              <a:t>Notebooky obvykle mají nestandardní rozložení kláves</a:t>
            </a:r>
          </a:p>
          <a:p>
            <a:pPr lvl="1" eaLnBrk="1" hangingPunct="1">
              <a:defRPr/>
            </a:pPr>
            <a:r>
              <a:rPr lang="cs-CZ" altLang="cs-CZ" sz="1500" dirty="0"/>
              <a:t>Některé notebooky nemají numerickou klávesnici nebo různé funkční klávesy</a:t>
            </a:r>
          </a:p>
          <a:p>
            <a:pPr lvl="1" eaLnBrk="1" hangingPunct="1">
              <a:defRPr/>
            </a:pPr>
            <a:r>
              <a:rPr lang="cs-CZ" altLang="cs-CZ" sz="1500" dirty="0"/>
              <a:t>počet tlačítek, jejich rozměr, zdvih a uspořádání – existují značné rozdíly a vyplatí se vyzkoušet. Nevhodná klávesnice může nenavyklému uživateli způsobit záchvaty zuřivosti</a:t>
            </a:r>
          </a:p>
          <a:p>
            <a:pPr lvl="1" eaLnBrk="1" hangingPunct="1">
              <a:defRPr/>
            </a:pPr>
            <a:endParaRPr lang="cs-CZ" altLang="cs-CZ" sz="1500" dirty="0"/>
          </a:p>
          <a:p>
            <a:pPr lvl="1" eaLnBrk="1" hangingPunct="1">
              <a:defRPr/>
            </a:pPr>
            <a:r>
              <a:rPr lang="cs-CZ" altLang="cs-CZ" sz="1500" b="1" dirty="0"/>
              <a:t>Integrované polohovací zařízení</a:t>
            </a:r>
            <a:r>
              <a:rPr lang="cs-CZ" altLang="cs-CZ" sz="1500" dirty="0"/>
              <a:t> - touchpad, </a:t>
            </a:r>
            <a:r>
              <a:rPr lang="cs-CZ" altLang="cs-CZ" sz="1500" dirty="0" err="1"/>
              <a:t>trackball</a:t>
            </a:r>
            <a:r>
              <a:rPr lang="cs-CZ" altLang="cs-CZ" sz="1500" dirty="0"/>
              <a:t>, trackpoint</a:t>
            </a:r>
          </a:p>
          <a:p>
            <a:pPr lvl="1" eaLnBrk="1" hangingPunct="1">
              <a:defRPr/>
            </a:pPr>
            <a:endParaRPr lang="cs-CZ" altLang="cs-CZ" sz="1500" dirty="0"/>
          </a:p>
          <a:p>
            <a:pPr lvl="1" eaLnBrk="1" hangingPunct="1">
              <a:defRPr/>
            </a:pPr>
            <a:r>
              <a:rPr lang="cs-CZ" altLang="cs-CZ" sz="1500" b="1" dirty="0"/>
              <a:t>Konektivita</a:t>
            </a:r>
            <a:r>
              <a:rPr lang="cs-CZ" altLang="cs-CZ" sz="1500" dirty="0"/>
              <a:t>  - počet USB konektorů, wifi, </a:t>
            </a:r>
            <a:r>
              <a:rPr lang="cs-CZ" altLang="cs-CZ" sz="1500" dirty="0" err="1"/>
              <a:t>bluetooth</a:t>
            </a:r>
            <a:r>
              <a:rPr lang="cs-CZ" altLang="cs-CZ" sz="1500" dirty="0"/>
              <a:t>, </a:t>
            </a:r>
            <a:r>
              <a:rPr lang="cs-CZ" altLang="cs-CZ" sz="1500" dirty="0" err="1"/>
              <a:t>firewire</a:t>
            </a:r>
            <a:r>
              <a:rPr lang="cs-CZ" altLang="cs-CZ" sz="1500" dirty="0"/>
              <a:t>, zvuk, HDMI, VGA… </a:t>
            </a:r>
          </a:p>
          <a:p>
            <a:pPr lvl="1" eaLnBrk="1" hangingPunct="1">
              <a:defRPr/>
            </a:pPr>
            <a:r>
              <a:rPr lang="cs-CZ" altLang="cs-CZ" sz="1500" dirty="0"/>
              <a:t>klasické PC lze rozšířit, ale u notebooku nikoliv </a:t>
            </a:r>
          </a:p>
          <a:p>
            <a:pPr lvl="1" eaLnBrk="1" hangingPunct="1">
              <a:defRPr/>
            </a:pPr>
            <a:r>
              <a:rPr lang="cs-CZ" altLang="cs-CZ" sz="1500" dirty="0"/>
              <a:t>pozor, např. 2 USB jsou málo – stojí za to prozkoumat, kolik má notebook USB portů, kolik z nich je USB 3.generace, jestli půjde připojit k TV, jestli k němu půjdou připojit sluchátka s integrovaným mikrofonem atd..</a:t>
            </a:r>
          </a:p>
          <a:p>
            <a:pPr lvl="1" eaLnBrk="1" hangingPunct="1">
              <a:defRPr/>
            </a:pPr>
            <a:endParaRPr lang="cs-CZ" altLang="cs-CZ" sz="1500" dirty="0"/>
          </a:p>
          <a:p>
            <a:pPr lvl="1" eaLnBrk="1" hangingPunct="1">
              <a:defRPr/>
            </a:pPr>
            <a:r>
              <a:rPr lang="cs-CZ" altLang="cs-CZ" sz="1500" b="1" dirty="0"/>
              <a:t>Možnosti zvýšení výkonu a změny konfigurace </a:t>
            </a:r>
          </a:p>
          <a:p>
            <a:pPr lvl="1" eaLnBrk="1" hangingPunct="1">
              <a:defRPr/>
            </a:pPr>
            <a:r>
              <a:rPr lang="cs-CZ" altLang="cs-CZ" sz="1500" dirty="0"/>
              <a:t>u některých notebooků nelze, jiné umožňují rozšíření paměti nebo výměnu pevného disku či instalaci dalších komponent</a:t>
            </a:r>
          </a:p>
          <a:p>
            <a:pPr marL="344487" lvl="1" indent="0" eaLnBrk="1" hangingPunct="1">
              <a:buFont typeface="Wingdings" panose="05000000000000000000" pitchFamily="2" charset="2"/>
              <a:buNone/>
              <a:defRPr/>
            </a:pPr>
            <a:endParaRPr lang="cs-CZ" altLang="cs-CZ" sz="1500" dirty="0"/>
          </a:p>
          <a:p>
            <a:pPr>
              <a:defRPr/>
            </a:pPr>
            <a:endParaRPr lang="cs-CZ"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27863601-7985-4648-B1B0-770566C916D6}"/>
              </a:ext>
            </a:extLst>
          </p:cNvPr>
          <p:cNvSpPr>
            <a:spLocks noGrp="1"/>
          </p:cNvSpPr>
          <p:nvPr>
            <p:ph type="title"/>
          </p:nvPr>
        </p:nvSpPr>
        <p:spPr/>
        <p:txBody>
          <a:bodyPr/>
          <a:lstStyle/>
          <a:p>
            <a:r>
              <a:rPr lang="cs-CZ" dirty="0"/>
              <a:t>NFC</a:t>
            </a:r>
          </a:p>
        </p:txBody>
      </p:sp>
      <p:sp>
        <p:nvSpPr>
          <p:cNvPr id="3" name="Zástupný obsah 2">
            <a:extLst>
              <a:ext uri="{FF2B5EF4-FFF2-40B4-BE49-F238E27FC236}">
                <a16:creationId xmlns:a16="http://schemas.microsoft.com/office/drawing/2014/main" id="{78F4DB6D-C632-4788-8102-CA80FFD85EA3}"/>
              </a:ext>
            </a:extLst>
          </p:cNvPr>
          <p:cNvSpPr>
            <a:spLocks noGrp="1"/>
          </p:cNvSpPr>
          <p:nvPr>
            <p:ph idx="1"/>
          </p:nvPr>
        </p:nvSpPr>
        <p:spPr/>
        <p:txBody>
          <a:bodyPr/>
          <a:lstStyle/>
          <a:p>
            <a:r>
              <a:rPr lang="cs-CZ" sz="1400" dirty="0"/>
              <a:t>NFC tagy - </a:t>
            </a:r>
            <a:r>
              <a:rPr lang="cs-CZ" sz="1400" b="0" i="0" dirty="0">
                <a:solidFill>
                  <a:srgbClr val="373737"/>
                </a:solidFill>
                <a:effectLst/>
                <a:latin typeface="Verdana" panose="020B0604030504040204" pitchFamily="34" charset="0"/>
              </a:rPr>
              <a:t>NFC funguje i na principu NFC štítků. Jedná se o čipy ukryté v nálepkách nebo přívěscích, které se dají nalepit či jinak umístit téměř na jakékoli místo. </a:t>
            </a:r>
          </a:p>
          <a:p>
            <a:r>
              <a:rPr lang="cs-CZ" sz="1400" b="0" i="0" dirty="0">
                <a:solidFill>
                  <a:srgbClr val="373737"/>
                </a:solidFill>
                <a:effectLst/>
                <a:latin typeface="Verdana" panose="020B0604030504040204" pitchFamily="34" charset="0"/>
              </a:rPr>
              <a:t>NFC tagy jsou programovatelné a při přiložení NFC zařízení, například vašeho mobilního telefonu, se provede vámi požadovaná akce.</a:t>
            </a:r>
            <a:endParaRPr lang="cs-CZ" sz="1400" dirty="0"/>
          </a:p>
          <a:p>
            <a:r>
              <a:rPr lang="cs-CZ" sz="1400" b="0" i="0" dirty="0">
                <a:solidFill>
                  <a:srgbClr val="373737"/>
                </a:solidFill>
                <a:effectLst/>
                <a:latin typeface="Verdana" panose="020B0604030504040204" pitchFamily="34" charset="0"/>
              </a:rPr>
              <a:t>Například při uléhání do postele si přiložíte mobil k NFC štítku na nočním stolku, a telefon se přepne do tichého režimu. </a:t>
            </a:r>
          </a:p>
          <a:p>
            <a:r>
              <a:rPr lang="cs-CZ" sz="1400" b="0" i="0" dirty="0">
                <a:solidFill>
                  <a:srgbClr val="373737"/>
                </a:solidFill>
                <a:effectLst/>
                <a:latin typeface="Verdana" panose="020B0604030504040204" pitchFamily="34" charset="0"/>
              </a:rPr>
              <a:t>NFC štítky nepotřebují žádné napájení, protože při blízkém kontaktu s aktivním vysílačem (vaším telefonem) se vytváří elektromagnetické pole. A to pak pasivní přijímač, tedy NFC tag, napájí.</a:t>
            </a:r>
          </a:p>
          <a:p>
            <a:endParaRPr lang="cs-CZ" sz="1400" dirty="0"/>
          </a:p>
        </p:txBody>
      </p:sp>
      <p:pic>
        <p:nvPicPr>
          <p:cNvPr id="1026" name="Picture 2" descr="NFC tagy">
            <a:extLst>
              <a:ext uri="{FF2B5EF4-FFF2-40B4-BE49-F238E27FC236}">
                <a16:creationId xmlns:a16="http://schemas.microsoft.com/office/drawing/2014/main" id="{5C8E638F-6948-4CAF-9AF4-A914A470DB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4941168"/>
            <a:ext cx="4894200" cy="1688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44910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D1E53EC3-583F-4DF7-8A50-3F7233F62E68}"/>
              </a:ext>
            </a:extLst>
          </p:cNvPr>
          <p:cNvSpPr>
            <a:spLocks noGrp="1"/>
          </p:cNvSpPr>
          <p:nvPr>
            <p:ph type="title"/>
          </p:nvPr>
        </p:nvSpPr>
        <p:spPr/>
        <p:txBody>
          <a:bodyPr/>
          <a:lstStyle/>
          <a:p>
            <a:r>
              <a:rPr lang="cs-CZ" dirty="0"/>
              <a:t>Paměťové karty</a:t>
            </a:r>
          </a:p>
        </p:txBody>
      </p:sp>
      <p:sp>
        <p:nvSpPr>
          <p:cNvPr id="3" name="Zástupný obsah 2">
            <a:extLst>
              <a:ext uri="{FF2B5EF4-FFF2-40B4-BE49-F238E27FC236}">
                <a16:creationId xmlns:a16="http://schemas.microsoft.com/office/drawing/2014/main" id="{FBB2C9FC-F1AE-43EA-828F-F25EF91C7650}"/>
              </a:ext>
            </a:extLst>
          </p:cNvPr>
          <p:cNvSpPr>
            <a:spLocks noGrp="1"/>
          </p:cNvSpPr>
          <p:nvPr>
            <p:ph idx="1"/>
          </p:nvPr>
        </p:nvSpPr>
        <p:spPr/>
        <p:txBody>
          <a:bodyPr/>
          <a:lstStyle/>
          <a:p>
            <a:r>
              <a:rPr lang="cs-CZ" sz="1800" dirty="0"/>
              <a:t>Mobilní hardware běžně používá k ukládání dat paměťové karty</a:t>
            </a:r>
          </a:p>
          <a:p>
            <a:r>
              <a:rPr lang="cs-CZ" sz="1800" dirty="0"/>
              <a:t>Jedná se o přenosné úložiště na bázi FLASH NAND</a:t>
            </a:r>
          </a:p>
          <a:p>
            <a:r>
              <a:rPr lang="cs-CZ" sz="1800" dirty="0"/>
              <a:t>Oproti SSD jsou paměťové karty mnohem jednodušší – neumí TRIM, zápis bývá o dost pomalejší než čtení, mají výrazně nižší IOPS (neumí pracovat s velkým množstvím malých souborů), chybí </a:t>
            </a:r>
            <a:r>
              <a:rPr lang="cs-CZ" sz="1800" dirty="0" err="1"/>
              <a:t>overprovisioning</a:t>
            </a:r>
            <a:r>
              <a:rPr lang="cs-CZ" sz="1800" dirty="0"/>
              <a:t>, nefunguje „stěhování dlouho ležících souborů“</a:t>
            </a:r>
          </a:p>
          <a:p>
            <a:r>
              <a:rPr lang="cs-CZ" sz="1800" dirty="0"/>
              <a:t>Dříve existovalo několik různých typů paměťových karet, z nichž dodnes přežily jen dvě varianty – SD (ve dvou velikostech) a CF</a:t>
            </a:r>
          </a:p>
          <a:p>
            <a:endParaRPr lang="cs-CZ" sz="1800" dirty="0"/>
          </a:p>
          <a:p>
            <a:endParaRPr lang="cs-CZ" dirty="0"/>
          </a:p>
        </p:txBody>
      </p:sp>
      <p:pic>
        <p:nvPicPr>
          <p:cNvPr id="2050" name="Picture 2">
            <a:extLst>
              <a:ext uri="{FF2B5EF4-FFF2-40B4-BE49-F238E27FC236}">
                <a16:creationId xmlns:a16="http://schemas.microsoft.com/office/drawing/2014/main" id="{BDF932B3-8F24-4B8E-98BF-B4499CDDD1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4437112"/>
            <a:ext cx="5177140" cy="229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0922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C16C1370-00B9-4A88-BC54-D2C3605704CF}"/>
              </a:ext>
            </a:extLst>
          </p:cNvPr>
          <p:cNvSpPr>
            <a:spLocks noGrp="1"/>
          </p:cNvSpPr>
          <p:nvPr>
            <p:ph type="title"/>
          </p:nvPr>
        </p:nvSpPr>
        <p:spPr/>
        <p:txBody>
          <a:bodyPr/>
          <a:lstStyle/>
          <a:p>
            <a:r>
              <a:rPr lang="cs-CZ" dirty="0"/>
              <a:t>SD karty</a:t>
            </a:r>
          </a:p>
        </p:txBody>
      </p:sp>
      <p:sp>
        <p:nvSpPr>
          <p:cNvPr id="3" name="Zástupný obsah 2">
            <a:extLst>
              <a:ext uri="{FF2B5EF4-FFF2-40B4-BE49-F238E27FC236}">
                <a16:creationId xmlns:a16="http://schemas.microsoft.com/office/drawing/2014/main" id="{5AB791C6-0140-4CF8-BA17-CF763AACFBCA}"/>
              </a:ext>
            </a:extLst>
          </p:cNvPr>
          <p:cNvSpPr>
            <a:spLocks noGrp="1"/>
          </p:cNvSpPr>
          <p:nvPr>
            <p:ph idx="1"/>
          </p:nvPr>
        </p:nvSpPr>
        <p:spPr/>
        <p:txBody>
          <a:bodyPr/>
          <a:lstStyle/>
          <a:p>
            <a:r>
              <a:rPr lang="cs-CZ" sz="1600" dirty="0"/>
              <a:t>SD - </a:t>
            </a:r>
            <a:r>
              <a:rPr lang="cs-CZ" sz="1600" b="1" i="0" dirty="0" err="1">
                <a:solidFill>
                  <a:srgbClr val="000000"/>
                </a:solidFill>
                <a:effectLst/>
                <a:latin typeface="inherit"/>
              </a:rPr>
              <a:t>Secure</a:t>
            </a:r>
            <a:r>
              <a:rPr lang="cs-CZ" sz="1600" b="1" i="0" dirty="0">
                <a:solidFill>
                  <a:srgbClr val="000000"/>
                </a:solidFill>
                <a:effectLst/>
                <a:latin typeface="inherit"/>
              </a:rPr>
              <a:t> Digital</a:t>
            </a:r>
            <a:endParaRPr lang="cs-CZ" sz="1600" b="1" i="0" dirty="0">
              <a:solidFill>
                <a:srgbClr val="000000"/>
              </a:solidFill>
              <a:effectLst/>
              <a:latin typeface="Open Sans" panose="020B0606030504020204" pitchFamily="34" charset="0"/>
            </a:endParaRPr>
          </a:p>
          <a:p>
            <a:r>
              <a:rPr lang="cs-CZ" sz="1600" dirty="0"/>
              <a:t>Nejrozšířenější typ paměťových karet v současnosti (ale dříve tomu tak nebylo)</a:t>
            </a:r>
          </a:p>
          <a:p>
            <a:r>
              <a:rPr lang="cs-CZ" sz="1600" dirty="0"/>
              <a:t>Standardní formát má rozměry 32x24 mm</a:t>
            </a:r>
          </a:p>
          <a:p>
            <a:r>
              <a:rPr lang="cs-CZ" sz="1600" dirty="0"/>
              <a:t>Formát </a:t>
            </a:r>
            <a:r>
              <a:rPr lang="cs-CZ" sz="1600" dirty="0" err="1"/>
              <a:t>micro</a:t>
            </a:r>
            <a:r>
              <a:rPr lang="cs-CZ" sz="1600" dirty="0"/>
              <a:t> má rozměry 15x11 mm a je vhodnější pro mobilní hardware (telefony)</a:t>
            </a:r>
          </a:p>
          <a:p>
            <a:r>
              <a:rPr lang="cs-CZ" sz="1600" dirty="0"/>
              <a:t>Kartu formátu </a:t>
            </a:r>
            <a:r>
              <a:rPr lang="cs-CZ" sz="1600" dirty="0" err="1"/>
              <a:t>micro</a:t>
            </a:r>
            <a:r>
              <a:rPr lang="cs-CZ" sz="1600" dirty="0"/>
              <a:t> lze použít s adapterem i v zařízení pro standardní formát</a:t>
            </a:r>
          </a:p>
        </p:txBody>
      </p:sp>
      <p:pic>
        <p:nvPicPr>
          <p:cNvPr id="3074" name="Picture 2" descr="SanDisk SDHC 32GB Ultra - Paměťová karta">
            <a:extLst>
              <a:ext uri="{FF2B5EF4-FFF2-40B4-BE49-F238E27FC236}">
                <a16:creationId xmlns:a16="http://schemas.microsoft.com/office/drawing/2014/main" id="{8F9509C1-FAE4-4E31-9DA1-279CAE111A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anDisk SDHC 32GB Ultra - Paměťová karta">
            <a:extLst>
              <a:ext uri="{FF2B5EF4-FFF2-40B4-BE49-F238E27FC236}">
                <a16:creationId xmlns:a16="http://schemas.microsoft.com/office/drawing/2014/main" id="{BC55EA9B-FBAA-4D31-9F78-374E9D03ED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9638" y="357663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168E5406-AAB1-4842-934A-8F99BA2735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3834023"/>
            <a:ext cx="1975333" cy="256490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1EE8BC56-1FFC-461C-8F89-112ECB743F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651531"/>
            <a:ext cx="3348810" cy="2781019"/>
          </a:xfrm>
          <a:prstGeom prst="rect">
            <a:avLst/>
          </a:prstGeom>
          <a:noFill/>
          <a:extLst>
            <a:ext uri="{909E8E84-426E-40DD-AFC4-6F175D3DCCD1}">
              <a14:hiddenFill xmlns:a14="http://schemas.microsoft.com/office/drawing/2010/main">
                <a:solidFill>
                  <a:srgbClr val="FFFFFF"/>
                </a:solidFill>
              </a14:hiddenFill>
            </a:ext>
          </a:extLst>
        </p:spPr>
      </p:pic>
      <p:cxnSp>
        <p:nvCxnSpPr>
          <p:cNvPr id="5" name="Přímá spojnice se šipkou 4">
            <a:extLst>
              <a:ext uri="{FF2B5EF4-FFF2-40B4-BE49-F238E27FC236}">
                <a16:creationId xmlns:a16="http://schemas.microsoft.com/office/drawing/2014/main" id="{D6B15920-C5C2-47CB-8622-E8F1C5427BAA}"/>
              </a:ext>
            </a:extLst>
          </p:cNvPr>
          <p:cNvCxnSpPr/>
          <p:nvPr/>
        </p:nvCxnSpPr>
        <p:spPr>
          <a:xfrm>
            <a:off x="2483768" y="3140968"/>
            <a:ext cx="1368152" cy="19010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Přímá spojnice se šipkou 6">
            <a:extLst>
              <a:ext uri="{FF2B5EF4-FFF2-40B4-BE49-F238E27FC236}">
                <a16:creationId xmlns:a16="http://schemas.microsoft.com/office/drawing/2014/main" id="{1B12E7C3-9B96-4ABC-AD10-0568BB8ECDCC}"/>
              </a:ext>
            </a:extLst>
          </p:cNvPr>
          <p:cNvCxnSpPr/>
          <p:nvPr/>
        </p:nvCxnSpPr>
        <p:spPr>
          <a:xfrm>
            <a:off x="1259632" y="2592111"/>
            <a:ext cx="0" cy="12419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Přímá spojnice se šipkou 8">
            <a:extLst>
              <a:ext uri="{FF2B5EF4-FFF2-40B4-BE49-F238E27FC236}">
                <a16:creationId xmlns:a16="http://schemas.microsoft.com/office/drawing/2014/main" id="{A7FDE19C-FB9D-4130-B11E-E17A17CEE88E}"/>
              </a:ext>
            </a:extLst>
          </p:cNvPr>
          <p:cNvCxnSpPr/>
          <p:nvPr/>
        </p:nvCxnSpPr>
        <p:spPr>
          <a:xfrm>
            <a:off x="4229100" y="3140968"/>
            <a:ext cx="347663" cy="5105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095572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B355ADB9-4EEE-40B6-B434-4E2E94008B90}"/>
              </a:ext>
            </a:extLst>
          </p:cNvPr>
          <p:cNvSpPr>
            <a:spLocks noGrp="1"/>
          </p:cNvSpPr>
          <p:nvPr>
            <p:ph type="title"/>
          </p:nvPr>
        </p:nvSpPr>
        <p:spPr/>
        <p:txBody>
          <a:bodyPr/>
          <a:lstStyle/>
          <a:p>
            <a:r>
              <a:rPr lang="cs-CZ" dirty="0"/>
              <a:t>SD karty</a:t>
            </a:r>
          </a:p>
        </p:txBody>
      </p:sp>
      <p:sp>
        <p:nvSpPr>
          <p:cNvPr id="3" name="Zástupný obsah 2">
            <a:extLst>
              <a:ext uri="{FF2B5EF4-FFF2-40B4-BE49-F238E27FC236}">
                <a16:creationId xmlns:a16="http://schemas.microsoft.com/office/drawing/2014/main" id="{E552C076-5EB3-47E1-8744-26AD1BCB07F1}"/>
              </a:ext>
            </a:extLst>
          </p:cNvPr>
          <p:cNvSpPr>
            <a:spLocks noGrp="1"/>
          </p:cNvSpPr>
          <p:nvPr>
            <p:ph idx="1"/>
          </p:nvPr>
        </p:nvSpPr>
        <p:spPr/>
        <p:txBody>
          <a:bodyPr/>
          <a:lstStyle/>
          <a:p>
            <a:r>
              <a:rPr lang="cs-CZ" sz="1800" dirty="0">
                <a:latin typeface="+mj-lt"/>
              </a:rPr>
              <a:t>Původní standardní karty SD mají kapacitu 8 MB až 2 GB a již se nepoužívají</a:t>
            </a:r>
          </a:p>
          <a:p>
            <a:r>
              <a:rPr lang="cs-CZ" sz="1800" dirty="0">
                <a:latin typeface="+mj-lt"/>
              </a:rPr>
              <a:t>Dnes se používají karty typu </a:t>
            </a:r>
            <a:r>
              <a:rPr lang="cs-CZ" sz="1800" b="1" dirty="0">
                <a:latin typeface="+mj-lt"/>
              </a:rPr>
              <a:t>SDHC a SDXC</a:t>
            </a:r>
          </a:p>
          <a:p>
            <a:r>
              <a:rPr lang="cs-CZ" sz="1800" dirty="0">
                <a:latin typeface="+mj-lt"/>
              </a:rPr>
              <a:t>Starší hardware nemusí tyto nové karty podporovat</a:t>
            </a:r>
          </a:p>
          <a:p>
            <a:r>
              <a:rPr lang="cs-CZ" sz="1800" dirty="0">
                <a:latin typeface="+mj-lt"/>
              </a:rPr>
              <a:t>Karty </a:t>
            </a:r>
            <a:r>
              <a:rPr lang="cs-CZ" sz="1800" b="1" dirty="0">
                <a:latin typeface="+mj-lt"/>
              </a:rPr>
              <a:t>SDHC</a:t>
            </a:r>
            <a:r>
              <a:rPr lang="cs-CZ" sz="1800" dirty="0">
                <a:latin typeface="+mj-lt"/>
              </a:rPr>
              <a:t> mají kapacitu obvykle 4 – 32 GB</a:t>
            </a:r>
          </a:p>
          <a:p>
            <a:r>
              <a:rPr lang="cs-CZ" sz="1800" dirty="0">
                <a:latin typeface="+mj-lt"/>
              </a:rPr>
              <a:t>Karty </a:t>
            </a:r>
            <a:r>
              <a:rPr lang="cs-CZ" sz="1800" b="1" dirty="0">
                <a:latin typeface="+mj-lt"/>
              </a:rPr>
              <a:t>SDXC</a:t>
            </a:r>
            <a:r>
              <a:rPr lang="cs-CZ" sz="1800" dirty="0">
                <a:latin typeface="+mj-lt"/>
              </a:rPr>
              <a:t> mají dnes kapacitu obvykle 64 GB až 2 TB</a:t>
            </a:r>
          </a:p>
          <a:p>
            <a:r>
              <a:rPr lang="cs-CZ" sz="1800" dirty="0">
                <a:latin typeface="+mj-lt"/>
              </a:rPr>
              <a:t>Základním parametrem je </a:t>
            </a:r>
            <a:r>
              <a:rPr lang="cs-CZ" sz="1800" b="1" dirty="0">
                <a:latin typeface="+mj-lt"/>
              </a:rPr>
              <a:t>kapacita</a:t>
            </a:r>
            <a:r>
              <a:rPr lang="cs-CZ" sz="1800" dirty="0">
                <a:latin typeface="+mj-lt"/>
              </a:rPr>
              <a:t> – výrobci ji udávají v dekadických předponách (1GB = 1 000 000 000 B) </a:t>
            </a:r>
          </a:p>
          <a:p>
            <a:r>
              <a:rPr lang="cs-CZ" sz="1800" b="0" i="0" dirty="0">
                <a:effectLst/>
                <a:latin typeface="+mj-lt"/>
              </a:rPr>
              <a:t>Paměťová karta bývá podle rychlosti čtení a zápisu označena rychlostní třídou (také </a:t>
            </a:r>
            <a:r>
              <a:rPr lang="cs-CZ" sz="1800" b="0" i="0" dirty="0" err="1">
                <a:effectLst/>
                <a:latin typeface="+mj-lt"/>
              </a:rPr>
              <a:t>class</a:t>
            </a:r>
            <a:r>
              <a:rPr lang="cs-CZ" sz="1800" b="0" i="0" dirty="0">
                <a:effectLst/>
                <a:latin typeface="+mj-lt"/>
              </a:rPr>
              <a:t>)</a:t>
            </a:r>
          </a:p>
          <a:p>
            <a:r>
              <a:rPr lang="cs-CZ" sz="1800" dirty="0">
                <a:latin typeface="+mj-lt"/>
              </a:rPr>
              <a:t>Pro digitální fotoaparáty a kamery je důležitá zejména </a:t>
            </a:r>
            <a:r>
              <a:rPr lang="cs-CZ" sz="1800" b="1" dirty="0">
                <a:latin typeface="+mj-lt"/>
              </a:rPr>
              <a:t>rychlost zápisu</a:t>
            </a:r>
          </a:p>
          <a:p>
            <a:r>
              <a:rPr lang="cs-CZ" sz="1800" dirty="0">
                <a:latin typeface="+mj-lt"/>
              </a:rPr>
              <a:t>Pro zařízení, ve kterých se karta používá jako úložiště souborů a pro instalaci aplikací je pak i důležitá rychlost náhodného čtení malých souborů, tedy IOPS</a:t>
            </a:r>
          </a:p>
          <a:p>
            <a:endParaRPr lang="cs-CZ" dirty="0"/>
          </a:p>
        </p:txBody>
      </p:sp>
    </p:spTree>
    <p:extLst>
      <p:ext uri="{BB962C8B-B14F-4D97-AF65-F5344CB8AC3E}">
        <p14:creationId xmlns:p14="http://schemas.microsoft.com/office/powerpoint/2010/main" val="38409802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B9F89562-62C2-46D3-8356-945AF68E2396}"/>
              </a:ext>
            </a:extLst>
          </p:cNvPr>
          <p:cNvSpPr>
            <a:spLocks noGrp="1"/>
          </p:cNvSpPr>
          <p:nvPr>
            <p:ph type="title"/>
          </p:nvPr>
        </p:nvSpPr>
        <p:spPr/>
        <p:txBody>
          <a:bodyPr/>
          <a:lstStyle/>
          <a:p>
            <a:r>
              <a:rPr lang="cs-CZ" dirty="0"/>
              <a:t>SD</a:t>
            </a:r>
          </a:p>
        </p:txBody>
      </p:sp>
      <p:pic>
        <p:nvPicPr>
          <p:cNvPr id="5" name="Obrázek 4">
            <a:extLst>
              <a:ext uri="{FF2B5EF4-FFF2-40B4-BE49-F238E27FC236}">
                <a16:creationId xmlns:a16="http://schemas.microsoft.com/office/drawing/2014/main" id="{0736ACBA-6D15-44B3-931E-03E87372B9A1}"/>
              </a:ext>
            </a:extLst>
          </p:cNvPr>
          <p:cNvPicPr>
            <a:picLocks noChangeAspect="1"/>
          </p:cNvPicPr>
          <p:nvPr/>
        </p:nvPicPr>
        <p:blipFill>
          <a:blip r:embed="rId2"/>
          <a:stretch>
            <a:fillRect/>
          </a:stretch>
        </p:blipFill>
        <p:spPr>
          <a:xfrm>
            <a:off x="1989253" y="764704"/>
            <a:ext cx="5165493" cy="4392488"/>
          </a:xfrm>
          <a:prstGeom prst="rect">
            <a:avLst/>
          </a:prstGeom>
        </p:spPr>
      </p:pic>
      <p:pic>
        <p:nvPicPr>
          <p:cNvPr id="7" name="Obrázek 6">
            <a:extLst>
              <a:ext uri="{FF2B5EF4-FFF2-40B4-BE49-F238E27FC236}">
                <a16:creationId xmlns:a16="http://schemas.microsoft.com/office/drawing/2014/main" id="{0A2AAEB8-9E93-417E-AA1E-97054D716139}"/>
              </a:ext>
            </a:extLst>
          </p:cNvPr>
          <p:cNvPicPr>
            <a:picLocks noChangeAspect="1"/>
          </p:cNvPicPr>
          <p:nvPr/>
        </p:nvPicPr>
        <p:blipFill>
          <a:blip r:embed="rId3"/>
          <a:stretch>
            <a:fillRect/>
          </a:stretch>
        </p:blipFill>
        <p:spPr>
          <a:xfrm>
            <a:off x="539552" y="5385030"/>
            <a:ext cx="8352928" cy="1272516"/>
          </a:xfrm>
          <a:prstGeom prst="rect">
            <a:avLst/>
          </a:prstGeom>
        </p:spPr>
      </p:pic>
    </p:spTree>
    <p:extLst>
      <p:ext uri="{BB962C8B-B14F-4D97-AF65-F5344CB8AC3E}">
        <p14:creationId xmlns:p14="http://schemas.microsoft.com/office/powerpoint/2010/main" val="29630305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20DB83B5-67F5-4124-A050-7FD0E0685A82}"/>
              </a:ext>
            </a:extLst>
          </p:cNvPr>
          <p:cNvSpPr>
            <a:spLocks noGrp="1"/>
          </p:cNvSpPr>
          <p:nvPr>
            <p:ph type="title"/>
          </p:nvPr>
        </p:nvSpPr>
        <p:spPr/>
        <p:txBody>
          <a:bodyPr/>
          <a:lstStyle/>
          <a:p>
            <a:r>
              <a:rPr lang="cs-CZ" dirty="0"/>
              <a:t>SD - UHS</a:t>
            </a:r>
          </a:p>
        </p:txBody>
      </p:sp>
      <p:sp>
        <p:nvSpPr>
          <p:cNvPr id="3" name="Zástupný obsah 2">
            <a:extLst>
              <a:ext uri="{FF2B5EF4-FFF2-40B4-BE49-F238E27FC236}">
                <a16:creationId xmlns:a16="http://schemas.microsoft.com/office/drawing/2014/main" id="{16F077F5-8933-44DD-A973-0D50442864AE}"/>
              </a:ext>
            </a:extLst>
          </p:cNvPr>
          <p:cNvSpPr>
            <a:spLocks noGrp="1"/>
          </p:cNvSpPr>
          <p:nvPr>
            <p:ph idx="1"/>
          </p:nvPr>
        </p:nvSpPr>
        <p:spPr/>
        <p:txBody>
          <a:bodyPr/>
          <a:lstStyle/>
          <a:p>
            <a:r>
              <a:rPr lang="cs-CZ" sz="2000" dirty="0"/>
              <a:t>Moderní SDHC a SDXC karty využívají sběrnice značené zkratkami UHS-I, UHS-II nebo UHS-III, které dosahují vysokých rychlostí</a:t>
            </a:r>
          </a:p>
          <a:p>
            <a:r>
              <a:rPr lang="cs-CZ" sz="2000" dirty="0"/>
              <a:t>UHS – ultra </a:t>
            </a:r>
            <a:r>
              <a:rPr lang="cs-CZ" sz="2000" dirty="0" err="1"/>
              <a:t>high</a:t>
            </a:r>
            <a:r>
              <a:rPr lang="cs-CZ" sz="2000" dirty="0"/>
              <a:t> speed</a:t>
            </a:r>
          </a:p>
          <a:p>
            <a:pPr>
              <a:buFont typeface="Arial" panose="020B0604020202020204" pitchFamily="34" charset="0"/>
              <a:buChar char="•"/>
            </a:pPr>
            <a:r>
              <a:rPr lang="cs-CZ" sz="2000" b="1" dirty="0"/>
              <a:t>SD karta bez UHS</a:t>
            </a:r>
            <a:r>
              <a:rPr lang="cs-CZ" sz="2000" dirty="0"/>
              <a:t> podporuje teoretickou maximální rychlost přenosu dat 25 MB/s.</a:t>
            </a:r>
          </a:p>
          <a:p>
            <a:pPr>
              <a:buFont typeface="Arial" panose="020B0604020202020204" pitchFamily="34" charset="0"/>
              <a:buChar char="•"/>
            </a:pPr>
            <a:r>
              <a:rPr lang="cs-CZ" sz="2000" b="1" dirty="0"/>
              <a:t>UHS–I</a:t>
            </a:r>
            <a:r>
              <a:rPr lang="cs-CZ" sz="2000" dirty="0"/>
              <a:t>  teoretická maximální rychlostí přenosu dat 104 MB/s.</a:t>
            </a:r>
          </a:p>
          <a:p>
            <a:pPr>
              <a:buFont typeface="Arial" panose="020B0604020202020204" pitchFamily="34" charset="0"/>
              <a:buChar char="•"/>
            </a:pPr>
            <a:r>
              <a:rPr lang="cs-CZ" sz="2000" b="1" dirty="0"/>
              <a:t>UHS–II</a:t>
            </a:r>
            <a:r>
              <a:rPr lang="cs-CZ" sz="2000" dirty="0"/>
              <a:t>  teoretická maximální rychlostí přenosu dat 312 MB/s.</a:t>
            </a:r>
          </a:p>
          <a:p>
            <a:pPr>
              <a:buFont typeface="Arial" panose="020B0604020202020204" pitchFamily="34" charset="0"/>
              <a:buChar char="•"/>
            </a:pPr>
            <a:r>
              <a:rPr lang="cs-CZ" sz="2000" b="1" dirty="0"/>
              <a:t>UHS–III </a:t>
            </a:r>
            <a:r>
              <a:rPr lang="cs-CZ" sz="2000" dirty="0"/>
              <a:t>teoretická maximální rychlostí přenosu dat 624 MB/s.</a:t>
            </a:r>
          </a:p>
          <a:p>
            <a:endParaRPr lang="cs-CZ" dirty="0"/>
          </a:p>
        </p:txBody>
      </p:sp>
      <p:pic>
        <p:nvPicPr>
          <p:cNvPr id="5" name="Obrázek 4">
            <a:extLst>
              <a:ext uri="{FF2B5EF4-FFF2-40B4-BE49-F238E27FC236}">
                <a16:creationId xmlns:a16="http://schemas.microsoft.com/office/drawing/2014/main" id="{B82D36CB-8E39-49FC-A721-56820B2BE370}"/>
              </a:ext>
            </a:extLst>
          </p:cNvPr>
          <p:cNvPicPr>
            <a:picLocks noChangeAspect="1"/>
          </p:cNvPicPr>
          <p:nvPr/>
        </p:nvPicPr>
        <p:blipFill>
          <a:blip r:embed="rId2"/>
          <a:stretch>
            <a:fillRect/>
          </a:stretch>
        </p:blipFill>
        <p:spPr>
          <a:xfrm>
            <a:off x="658040" y="4509120"/>
            <a:ext cx="7827920" cy="2226642"/>
          </a:xfrm>
          <a:prstGeom prst="rect">
            <a:avLst/>
          </a:prstGeom>
        </p:spPr>
      </p:pic>
    </p:spTree>
    <p:extLst>
      <p:ext uri="{BB962C8B-B14F-4D97-AF65-F5344CB8AC3E}">
        <p14:creationId xmlns:p14="http://schemas.microsoft.com/office/powerpoint/2010/main" val="38397822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136DE5CD-5162-40E0-AA2F-163060E0D273}"/>
              </a:ext>
            </a:extLst>
          </p:cNvPr>
          <p:cNvSpPr>
            <a:spLocks noGrp="1" noChangeArrowheads="1"/>
          </p:cNvSpPr>
          <p:nvPr>
            <p:ph type="title"/>
          </p:nvPr>
        </p:nvSpPr>
        <p:spPr/>
        <p:txBody>
          <a:bodyPr/>
          <a:lstStyle/>
          <a:p>
            <a:r>
              <a:rPr lang="cs-CZ" altLang="cs-CZ"/>
              <a:t>GPS</a:t>
            </a:r>
          </a:p>
        </p:txBody>
      </p:sp>
      <p:sp>
        <p:nvSpPr>
          <p:cNvPr id="78851" name="Rectangle 3">
            <a:extLst>
              <a:ext uri="{FF2B5EF4-FFF2-40B4-BE49-F238E27FC236}">
                <a16:creationId xmlns:a16="http://schemas.microsoft.com/office/drawing/2014/main" id="{A609CA21-80B8-4DCB-B1F4-31412C0F48B2}"/>
              </a:ext>
            </a:extLst>
          </p:cNvPr>
          <p:cNvSpPr>
            <a:spLocks noGrp="1" noChangeArrowheads="1"/>
          </p:cNvSpPr>
          <p:nvPr>
            <p:ph type="body" idx="1"/>
          </p:nvPr>
        </p:nvSpPr>
        <p:spPr/>
        <p:txBody>
          <a:bodyPr/>
          <a:lstStyle/>
          <a:p>
            <a:pPr>
              <a:lnSpc>
                <a:spcPct val="90000"/>
              </a:lnSpc>
            </a:pPr>
            <a:r>
              <a:rPr lang="cs-CZ" altLang="cs-CZ" sz="2100" dirty="0"/>
              <a:t>Většina mobilního hardwaru má dnes v sobě integrovaný GPS modul pro přesné určení polohy</a:t>
            </a:r>
          </a:p>
          <a:p>
            <a:pPr>
              <a:lnSpc>
                <a:spcPct val="90000"/>
              </a:lnSpc>
            </a:pPr>
            <a:r>
              <a:rPr lang="cs-CZ" altLang="cs-CZ" sz="2100" b="1" dirty="0" err="1"/>
              <a:t>Global</a:t>
            </a:r>
            <a:r>
              <a:rPr lang="cs-CZ" altLang="cs-CZ" sz="2100" b="1" dirty="0"/>
              <a:t> </a:t>
            </a:r>
            <a:r>
              <a:rPr lang="cs-CZ" altLang="cs-CZ" sz="2100" b="1" dirty="0" err="1"/>
              <a:t>positiong</a:t>
            </a:r>
            <a:r>
              <a:rPr lang="cs-CZ" altLang="cs-CZ" sz="2100" b="1" dirty="0"/>
              <a:t> </a:t>
            </a:r>
            <a:r>
              <a:rPr lang="cs-CZ" altLang="cs-CZ" sz="2100" b="1" dirty="0" err="1"/>
              <a:t>system</a:t>
            </a:r>
            <a:r>
              <a:rPr lang="cs-CZ" altLang="cs-CZ" sz="2100" dirty="0"/>
              <a:t> – globální družicový systém pro určení polohy</a:t>
            </a:r>
          </a:p>
          <a:p>
            <a:pPr>
              <a:lnSpc>
                <a:spcPct val="90000"/>
              </a:lnSpc>
            </a:pPr>
            <a:r>
              <a:rPr lang="cs-CZ" altLang="cs-CZ" sz="2100" dirty="0"/>
              <a:t>Za vznikem systému stojí ministerstvo obrany USA</a:t>
            </a:r>
          </a:p>
          <a:p>
            <a:pPr>
              <a:lnSpc>
                <a:spcPct val="90000"/>
              </a:lnSpc>
            </a:pPr>
            <a:r>
              <a:rPr lang="cs-CZ" altLang="cs-CZ" sz="2100" dirty="0"/>
              <a:t>Původně sloužil pouze pro armádní účely (navádění řízených střel, určení přesné polohy vojenských jednotek, plavidel, letadel…)</a:t>
            </a:r>
          </a:p>
          <a:p>
            <a:pPr>
              <a:lnSpc>
                <a:spcPct val="90000"/>
              </a:lnSpc>
            </a:pPr>
            <a:r>
              <a:rPr lang="cs-CZ" altLang="cs-CZ" sz="2100" dirty="0"/>
              <a:t>Umožňuje určení polohy (zeměpisných souřadnic a nadmořské výšky) s přesností na desítky centimetrů</a:t>
            </a:r>
          </a:p>
          <a:p>
            <a:pPr>
              <a:lnSpc>
                <a:spcPct val="90000"/>
              </a:lnSpc>
            </a:pPr>
            <a:r>
              <a:rPr lang="cs-CZ" altLang="cs-CZ" sz="2100" dirty="0"/>
              <a:t>Pro civilní uživatele byl systém dostupný s omezenou přesností od roku 1994</a:t>
            </a:r>
          </a:p>
          <a:p>
            <a:pPr>
              <a:lnSpc>
                <a:spcPct val="90000"/>
              </a:lnSpc>
            </a:pPr>
            <a:r>
              <a:rPr lang="cs-CZ" altLang="cs-CZ" sz="2100" dirty="0"/>
              <a:t>Od roku 2000 je pak systém k dispozici bez omezení pro všechny civilní uživatele</a:t>
            </a:r>
          </a:p>
          <a:p>
            <a:pPr>
              <a:lnSpc>
                <a:spcPct val="90000"/>
              </a:lnSpc>
            </a:pPr>
            <a:endParaRPr lang="cs-CZ" altLang="cs-CZ" sz="2100" dirty="0"/>
          </a:p>
          <a:p>
            <a:pPr>
              <a:lnSpc>
                <a:spcPct val="90000"/>
              </a:lnSpc>
              <a:buFont typeface="Wingdings" panose="05000000000000000000" pitchFamily="2" charset="2"/>
              <a:buNone/>
            </a:pPr>
            <a:endParaRPr lang="cs-CZ" altLang="cs-CZ" sz="2100" dirty="0"/>
          </a:p>
          <a:p>
            <a:pPr>
              <a:lnSpc>
                <a:spcPct val="90000"/>
              </a:lnSpc>
            </a:pPr>
            <a:endParaRPr lang="cs-CZ" altLang="cs-CZ" sz="2100" dirty="0"/>
          </a:p>
          <a:p>
            <a:pPr>
              <a:lnSpc>
                <a:spcPct val="90000"/>
              </a:lnSpc>
            </a:pPr>
            <a:endParaRPr lang="cs-CZ" altLang="cs-CZ" sz="2100"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4" descr="fdec5296af306a388a1f9e36c1ad1f">
            <a:extLst>
              <a:ext uri="{FF2B5EF4-FFF2-40B4-BE49-F238E27FC236}">
                <a16:creationId xmlns:a16="http://schemas.microsoft.com/office/drawing/2014/main" id="{659E0FB3-6986-41CE-82BE-535A69E1B0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333375"/>
            <a:ext cx="5811837" cy="581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D60765DF-5296-4A58-9764-A27E7A587F03}"/>
              </a:ext>
            </a:extLst>
          </p:cNvPr>
          <p:cNvSpPr>
            <a:spLocks noGrp="1" noChangeArrowheads="1"/>
          </p:cNvSpPr>
          <p:nvPr>
            <p:ph type="title"/>
          </p:nvPr>
        </p:nvSpPr>
        <p:spPr/>
        <p:txBody>
          <a:bodyPr/>
          <a:lstStyle/>
          <a:p>
            <a:r>
              <a:rPr lang="cs-CZ" altLang="cs-CZ"/>
              <a:t>GPS</a:t>
            </a:r>
          </a:p>
        </p:txBody>
      </p:sp>
      <p:sp>
        <p:nvSpPr>
          <p:cNvPr id="80899" name="Rectangle 3">
            <a:extLst>
              <a:ext uri="{FF2B5EF4-FFF2-40B4-BE49-F238E27FC236}">
                <a16:creationId xmlns:a16="http://schemas.microsoft.com/office/drawing/2014/main" id="{20E90054-53A7-4F96-BAE5-0E844DE0ABFD}"/>
              </a:ext>
            </a:extLst>
          </p:cNvPr>
          <p:cNvSpPr>
            <a:spLocks noGrp="1" noChangeArrowheads="1"/>
          </p:cNvSpPr>
          <p:nvPr>
            <p:ph type="body" idx="1"/>
          </p:nvPr>
        </p:nvSpPr>
        <p:spPr/>
        <p:txBody>
          <a:bodyPr/>
          <a:lstStyle/>
          <a:p>
            <a:r>
              <a:rPr lang="cs-CZ" altLang="cs-CZ" sz="1600" dirty="0"/>
              <a:t>Jak to funguje</a:t>
            </a:r>
          </a:p>
          <a:p>
            <a:pPr lvl="1"/>
            <a:r>
              <a:rPr lang="cs-CZ" altLang="cs-CZ" sz="1600" dirty="0"/>
              <a:t>Na oběžné dráze Země je umístěno 24 družic, obíhajících po 6 různých drahách ve výšce 20350 kilometrů + měnící se počet záložních družíc, které průběžně nahrazují ty staré</a:t>
            </a:r>
          </a:p>
          <a:p>
            <a:pPr lvl="1"/>
            <a:r>
              <a:rPr lang="cs-CZ" altLang="cs-CZ" sz="1600" dirty="0"/>
              <a:t>Družice oběhne Zemi za 11 hodin 58 minut</a:t>
            </a:r>
          </a:p>
          <a:p>
            <a:pPr lvl="1"/>
            <a:r>
              <a:rPr lang="cs-CZ" altLang="cs-CZ" sz="1600" dirty="0"/>
              <a:t>Na každé z 6 drah jsou 4 družice </a:t>
            </a:r>
          </a:p>
          <a:p>
            <a:pPr lvl="1"/>
            <a:r>
              <a:rPr lang="cs-CZ" altLang="cs-CZ" sz="1600" dirty="0"/>
              <a:t>Družice je vybavena extrémně přesnými hodinami (přesnost na 0,1 pikosekundy)</a:t>
            </a:r>
          </a:p>
          <a:p>
            <a:pPr lvl="1"/>
            <a:r>
              <a:rPr lang="cs-CZ" altLang="cs-CZ" sz="1600" dirty="0"/>
              <a:t>Z každého místa na Zemi je v kteroukoliv denní dobu viditelných cca 5-10 družic</a:t>
            </a:r>
          </a:p>
          <a:p>
            <a:pPr lvl="1"/>
            <a:r>
              <a:rPr lang="cs-CZ" altLang="cs-CZ" sz="1600" dirty="0"/>
              <a:t>Tyto viditelné družice vysílají dolů na Zemi informace o přesném čase</a:t>
            </a:r>
          </a:p>
          <a:p>
            <a:pPr lvl="1"/>
            <a:r>
              <a:rPr lang="cs-CZ" altLang="cs-CZ" sz="1600" dirty="0"/>
              <a:t>Hodiny všech družic běží naprosto stejně („ukazují stejný čas“)</a:t>
            </a:r>
          </a:p>
          <a:p>
            <a:pPr lvl="1"/>
            <a:r>
              <a:rPr lang="cs-CZ" altLang="cs-CZ" sz="1600" dirty="0"/>
              <a:t>Ze všech družic bychom měli přijímat stejný časový údaj, ale není tomu tak</a:t>
            </a:r>
          </a:p>
          <a:p>
            <a:pPr lvl="1"/>
            <a:r>
              <a:rPr lang="cs-CZ" altLang="cs-CZ" sz="1600" dirty="0"/>
              <a:t>Vlivem různé vzdálenosti jednotlivých družic od přijímače na Zemi dojde k různému zpoždění při příjmu časového údaje (signál z družice se k nám šíří rychlostí světla)</a:t>
            </a:r>
          </a:p>
          <a:p>
            <a:pPr lvl="1"/>
            <a:r>
              <a:rPr lang="cs-CZ" altLang="cs-CZ" sz="1600" dirty="0"/>
              <a:t>Zpoždění se vždy pohybuje mezi 67000000 až 86000000 </a:t>
            </a:r>
            <a:r>
              <a:rPr lang="cs-CZ" altLang="cs-CZ" sz="1600" dirty="0" err="1"/>
              <a:t>ns</a:t>
            </a:r>
            <a:endParaRPr lang="cs-CZ" altLang="cs-CZ" sz="1600" dirty="0"/>
          </a:p>
          <a:p>
            <a:pPr lvl="1"/>
            <a:r>
              <a:rPr lang="cs-CZ" altLang="cs-CZ" sz="1600" dirty="0"/>
              <a:t>Ze vzájemného zpoždění časových údajů získaných z jednotlivých družic, lze vypočítat, jak jsou od nás vzdálené</a:t>
            </a:r>
          </a:p>
          <a:p>
            <a:pPr lvl="1">
              <a:lnSpc>
                <a:spcPct val="80000"/>
              </a:lnSpc>
            </a:pPr>
            <a:endParaRPr lang="cs-CZ" altLang="cs-CZ" sz="1300" dirty="0"/>
          </a:p>
          <a:p>
            <a:pPr lvl="1">
              <a:lnSpc>
                <a:spcPct val="80000"/>
              </a:lnSpc>
            </a:pPr>
            <a:endParaRPr lang="cs-CZ" altLang="cs-CZ" sz="1300" dirty="0"/>
          </a:p>
          <a:p>
            <a:pPr lvl="1">
              <a:lnSpc>
                <a:spcPct val="80000"/>
              </a:lnSpc>
            </a:pPr>
            <a:endParaRPr lang="cs-CZ" altLang="cs-CZ" sz="1300" dirty="0"/>
          </a:p>
          <a:p>
            <a:pPr lvl="1">
              <a:lnSpc>
                <a:spcPct val="80000"/>
              </a:lnSpc>
            </a:pPr>
            <a:endParaRPr lang="cs-CZ" altLang="cs-CZ" sz="1300"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20BA4341-D307-4A9C-B4AB-91B521D806CB}"/>
              </a:ext>
            </a:extLst>
          </p:cNvPr>
          <p:cNvSpPr>
            <a:spLocks noGrp="1" noChangeArrowheads="1"/>
          </p:cNvSpPr>
          <p:nvPr>
            <p:ph type="title"/>
          </p:nvPr>
        </p:nvSpPr>
        <p:spPr/>
        <p:txBody>
          <a:bodyPr/>
          <a:lstStyle/>
          <a:p>
            <a:r>
              <a:rPr lang="cs-CZ" altLang="cs-CZ"/>
              <a:t>GPS</a:t>
            </a:r>
          </a:p>
        </p:txBody>
      </p:sp>
      <p:sp>
        <p:nvSpPr>
          <p:cNvPr id="81923" name="Rectangle 3">
            <a:extLst>
              <a:ext uri="{FF2B5EF4-FFF2-40B4-BE49-F238E27FC236}">
                <a16:creationId xmlns:a16="http://schemas.microsoft.com/office/drawing/2014/main" id="{8FF22908-582B-4EEE-9BA7-70A9DF3F6E80}"/>
              </a:ext>
            </a:extLst>
          </p:cNvPr>
          <p:cNvSpPr>
            <a:spLocks noGrp="1" noChangeArrowheads="1"/>
          </p:cNvSpPr>
          <p:nvPr>
            <p:ph type="body" idx="1"/>
          </p:nvPr>
        </p:nvSpPr>
        <p:spPr>
          <a:xfrm>
            <a:off x="421494" y="1556792"/>
            <a:ext cx="8229600" cy="4411662"/>
          </a:xfrm>
        </p:spPr>
        <p:txBody>
          <a:bodyPr/>
          <a:lstStyle/>
          <a:p>
            <a:r>
              <a:rPr lang="cs-CZ" altLang="cs-CZ" sz="1600" dirty="0"/>
              <a:t>Jak to funguje</a:t>
            </a:r>
          </a:p>
          <a:p>
            <a:pPr lvl="1"/>
            <a:r>
              <a:rPr lang="cs-CZ" altLang="cs-CZ" sz="1600" dirty="0"/>
              <a:t>Poloha každé družice v daných časový okamžik je přesně </a:t>
            </a:r>
            <a:r>
              <a:rPr lang="cs-CZ" altLang="cs-CZ" sz="1600" dirty="0" err="1"/>
              <a:t>vypočítatelná</a:t>
            </a:r>
            <a:endParaRPr lang="cs-CZ" altLang="cs-CZ" sz="1600" dirty="0"/>
          </a:p>
          <a:p>
            <a:pPr lvl="1"/>
            <a:r>
              <a:rPr lang="cs-CZ" altLang="cs-CZ" sz="1600" dirty="0"/>
              <a:t>Z polohy družic a jejich vzdálenosti, lze přesně určit polohu přijímače GPS</a:t>
            </a:r>
          </a:p>
          <a:p>
            <a:pPr lvl="1"/>
            <a:r>
              <a:rPr lang="cs-CZ" altLang="cs-CZ" sz="1600" dirty="0"/>
              <a:t>Známe-li přesnou polohu družic v daný okamžik a naší vzdálenost od těchto družíc, existuje jediné místo na Zemi, na kterém se musíme nacházet a to lze vypočítat</a:t>
            </a:r>
          </a:p>
          <a:p>
            <a:pPr lvl="1"/>
            <a:r>
              <a:rPr lang="cs-CZ" altLang="cs-CZ" sz="1600" dirty="0"/>
              <a:t>GPS modul tedy měří vzájemné časové zpoždění přijatých signálu z několika družic, počítá aktuální polohu družic, jejichž signál přijal a hledá pro jaké souřadnice na zemském povrchu v daný okamžik tato zpoždění (vzdálenosti od družice) odpovídají</a:t>
            </a:r>
          </a:p>
          <a:p>
            <a:pPr lvl="1"/>
            <a:r>
              <a:rPr lang="cs-CZ" altLang="cs-CZ" sz="1600" dirty="0"/>
              <a:t>Při velmi přesném výpočtu je nutné vzít v úvahu i teorii relativity</a:t>
            </a:r>
          </a:p>
          <a:p>
            <a:pPr lvl="1"/>
            <a:r>
              <a:rPr lang="cs-CZ" altLang="cs-CZ" sz="1600" dirty="0"/>
              <a:t>Pohybující se hodiny běží pomaleji než hodiny v klidu, </a:t>
            </a:r>
          </a:p>
          <a:p>
            <a:pPr lvl="1"/>
            <a:r>
              <a:rPr lang="cs-CZ" altLang="cs-CZ" sz="1600" dirty="0"/>
              <a:t>Hodiny v slabším gravitačním poli běží rychleji, hodiny v silnějším gravitačním poli tikají pomaleji (např. na Měsíci běží čas rychleji než na Zemi)</a:t>
            </a:r>
          </a:p>
          <a:p>
            <a:pPr lvl="1"/>
            <a:r>
              <a:rPr lang="cs-CZ" altLang="cs-CZ" sz="1600" dirty="0"/>
              <a:t>Tedy na družici dále od Země běží čas rychleji (ve vzdálenosti 20000 km je to cca o 500 pikosekund za sekundu), ale na druhou stranu díky rychlému pohybu družice běží čas pomaleji (o cca 50 pikosekund za sekundu) – těch pár pikosekund ale dělá velký rozdíl v přesném výpočtu polohy</a:t>
            </a:r>
          </a:p>
          <a:p>
            <a:pPr lvl="1">
              <a:lnSpc>
                <a:spcPct val="80000"/>
              </a:lnSpc>
            </a:pPr>
            <a:endParaRPr lang="cs-CZ" altLang="cs-CZ" sz="1300" dirty="0"/>
          </a:p>
          <a:p>
            <a:pPr lvl="1">
              <a:lnSpc>
                <a:spcPct val="80000"/>
              </a:lnSpc>
            </a:pPr>
            <a:endParaRPr lang="cs-CZ" altLang="cs-CZ" sz="1300" dirty="0"/>
          </a:p>
          <a:p>
            <a:pPr lvl="1">
              <a:lnSpc>
                <a:spcPct val="80000"/>
              </a:lnSpc>
            </a:pPr>
            <a:endParaRPr lang="cs-CZ" altLang="cs-CZ" sz="1300" dirty="0"/>
          </a:p>
          <a:p>
            <a:pPr lvl="1">
              <a:lnSpc>
                <a:spcPct val="80000"/>
              </a:lnSpc>
            </a:pPr>
            <a:endParaRPr lang="cs-CZ" altLang="cs-CZ" sz="13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EA382CA1-19C5-452B-8140-FBA245D5C6A8}"/>
              </a:ext>
            </a:extLst>
          </p:cNvPr>
          <p:cNvSpPr>
            <a:spLocks noGrp="1" noChangeArrowheads="1"/>
          </p:cNvSpPr>
          <p:nvPr>
            <p:ph type="title" idx="4294967295"/>
          </p:nvPr>
        </p:nvSpPr>
        <p:spPr/>
        <p:txBody>
          <a:bodyPr anchor="ctr"/>
          <a:lstStyle/>
          <a:p>
            <a:pPr eaLnBrk="1" hangingPunct="1"/>
            <a:r>
              <a:rPr lang="cs-CZ" altLang="cs-CZ"/>
              <a:t>Notebook</a:t>
            </a:r>
          </a:p>
        </p:txBody>
      </p:sp>
      <p:sp>
        <p:nvSpPr>
          <p:cNvPr id="12291" name="Rectangle 3">
            <a:extLst>
              <a:ext uri="{FF2B5EF4-FFF2-40B4-BE49-F238E27FC236}">
                <a16:creationId xmlns:a16="http://schemas.microsoft.com/office/drawing/2014/main" id="{745F52DF-2AA6-4293-AA03-CFB0A3AECB0A}"/>
              </a:ext>
            </a:extLst>
          </p:cNvPr>
          <p:cNvSpPr>
            <a:spLocks noGrp="1" noChangeArrowheads="1"/>
          </p:cNvSpPr>
          <p:nvPr>
            <p:ph type="body" idx="4294967295"/>
          </p:nvPr>
        </p:nvSpPr>
        <p:spPr>
          <a:xfrm>
            <a:off x="323850" y="1071563"/>
            <a:ext cx="8229600" cy="4410075"/>
          </a:xfrm>
        </p:spPr>
        <p:txBody>
          <a:bodyPr/>
          <a:lstStyle/>
          <a:p>
            <a:pPr eaLnBrk="1" hangingPunct="1">
              <a:lnSpc>
                <a:spcPct val="80000"/>
              </a:lnSpc>
            </a:pPr>
            <a:r>
              <a:rPr lang="cs-CZ" altLang="cs-CZ" sz="1600" b="1" dirty="0"/>
              <a:t>Specifické parametry </a:t>
            </a:r>
          </a:p>
          <a:p>
            <a:pPr eaLnBrk="1" hangingPunct="1">
              <a:lnSpc>
                <a:spcPct val="80000"/>
              </a:lnSpc>
            </a:pPr>
            <a:endParaRPr lang="cs-CZ" altLang="cs-CZ" sz="1600" dirty="0"/>
          </a:p>
          <a:p>
            <a:pPr eaLnBrk="1" hangingPunct="1"/>
            <a:r>
              <a:rPr lang="cs-CZ" altLang="cs-CZ" sz="1600" b="1" dirty="0"/>
              <a:t>Displej</a:t>
            </a:r>
            <a:r>
              <a:rPr lang="cs-CZ" altLang="cs-CZ" sz="1600" dirty="0"/>
              <a:t> - Je přímo součásti notebooku - dříve pevný, ale dnes již i oddělitelný </a:t>
            </a:r>
          </a:p>
          <a:p>
            <a:pPr eaLnBrk="1" hangingPunct="1"/>
            <a:r>
              <a:rPr lang="cs-CZ" altLang="cs-CZ" sz="1600" dirty="0"/>
              <a:t>Typ (TN, PVA, IPS, OLED….)</a:t>
            </a:r>
          </a:p>
          <a:p>
            <a:pPr eaLnBrk="1" hangingPunct="1"/>
            <a:r>
              <a:rPr lang="cs-CZ" altLang="cs-CZ" sz="1600" dirty="0"/>
              <a:t>zajímají nás běžné parametry displeje (odezva, pozorovací úhly, jas, kontrast…)</a:t>
            </a:r>
          </a:p>
          <a:p>
            <a:pPr eaLnBrk="1" hangingPunct="1"/>
            <a:r>
              <a:rPr lang="cs-CZ" altLang="cs-CZ" sz="1600" dirty="0"/>
              <a:t>Rozlišení (displeje se stejnou úhlopříčkou mohou mít různá rozlišení)</a:t>
            </a:r>
          </a:p>
          <a:p>
            <a:pPr eaLnBrk="1" hangingPunct="1"/>
            <a:r>
              <a:rPr lang="cs-CZ" altLang="cs-CZ" sz="1600" dirty="0"/>
              <a:t>Některé notebooky mají dotykový displej</a:t>
            </a:r>
          </a:p>
          <a:p>
            <a:pPr eaLnBrk="1" hangingPunct="1"/>
            <a:endParaRPr lang="cs-CZ" altLang="cs-CZ" sz="1600" dirty="0"/>
          </a:p>
          <a:p>
            <a:pPr eaLnBrk="1" hangingPunct="1"/>
            <a:r>
              <a:rPr lang="cs-CZ" altLang="cs-CZ" sz="1600" dirty="0"/>
              <a:t>Notebook 2v1 – oddělitelný displej a klávesnice</a:t>
            </a:r>
          </a:p>
          <a:p>
            <a:pPr eaLnBrk="1" hangingPunct="1"/>
            <a:r>
              <a:rPr lang="cs-CZ" altLang="cs-CZ" sz="1600" dirty="0"/>
              <a:t>Notebook s </a:t>
            </a:r>
            <a:r>
              <a:rPr lang="cs-CZ" altLang="cs-CZ" sz="1600" dirty="0" err="1"/>
              <a:t>překlopitelnou</a:t>
            </a:r>
            <a:r>
              <a:rPr lang="cs-CZ" altLang="cs-CZ" sz="1600" dirty="0"/>
              <a:t> klávesnicí - lze otočit až o 360° a můžete ho tak používat jako tablet. </a:t>
            </a:r>
            <a:r>
              <a:rPr lang="cs-CZ" altLang="cs-CZ" sz="1600" dirty="0" err="1"/>
              <a:t>Překlopitelnou</a:t>
            </a:r>
            <a:r>
              <a:rPr lang="cs-CZ" altLang="cs-CZ" sz="1600" dirty="0"/>
              <a:t> klávesnici lze použít také jako podstavec</a:t>
            </a:r>
          </a:p>
        </p:txBody>
      </p:sp>
      <p:pic>
        <p:nvPicPr>
          <p:cNvPr id="12292" name="Obrázek 2">
            <a:extLst>
              <a:ext uri="{FF2B5EF4-FFF2-40B4-BE49-F238E27FC236}">
                <a16:creationId xmlns:a16="http://schemas.microsoft.com/office/drawing/2014/main" id="{16802102-D3C6-4B7A-A322-999DA9F24B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4581525"/>
            <a:ext cx="250031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Obrázek 4">
            <a:extLst>
              <a:ext uri="{FF2B5EF4-FFF2-40B4-BE49-F238E27FC236}">
                <a16:creationId xmlns:a16="http://schemas.microsoft.com/office/drawing/2014/main" id="{7009DCC3-EA04-4644-8C9B-20213ECAE3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6038" y="4608513"/>
            <a:ext cx="2760662"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Obrázek 6">
            <a:extLst>
              <a:ext uri="{FF2B5EF4-FFF2-40B4-BE49-F238E27FC236}">
                <a16:creationId xmlns:a16="http://schemas.microsoft.com/office/drawing/2014/main" id="{D6200CBF-2F6E-4BD9-AF77-F479366070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6150" y="4795838"/>
            <a:ext cx="250031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5" descr="gps_triangulation">
            <a:extLst>
              <a:ext uri="{FF2B5EF4-FFF2-40B4-BE49-F238E27FC236}">
                <a16:creationId xmlns:a16="http://schemas.microsoft.com/office/drawing/2014/main" id="{9656FE71-53F6-40CC-BBD2-DBE6B05BC1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981075"/>
            <a:ext cx="7705725" cy="586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3A13C108-EC9F-41F0-B8C8-13AAA8F09FCE}"/>
              </a:ext>
            </a:extLst>
          </p:cNvPr>
          <p:cNvSpPr>
            <a:spLocks noGrp="1" noChangeArrowheads="1"/>
          </p:cNvSpPr>
          <p:nvPr>
            <p:ph type="title"/>
          </p:nvPr>
        </p:nvSpPr>
        <p:spPr/>
        <p:txBody>
          <a:bodyPr/>
          <a:lstStyle/>
          <a:p>
            <a:r>
              <a:rPr lang="cs-CZ" altLang="cs-CZ"/>
              <a:t>GPS</a:t>
            </a:r>
          </a:p>
        </p:txBody>
      </p:sp>
      <p:sp>
        <p:nvSpPr>
          <p:cNvPr id="83971" name="Rectangle 3">
            <a:extLst>
              <a:ext uri="{FF2B5EF4-FFF2-40B4-BE49-F238E27FC236}">
                <a16:creationId xmlns:a16="http://schemas.microsoft.com/office/drawing/2014/main" id="{8BBFBEA7-52ED-4939-824F-770EA85A7812}"/>
              </a:ext>
            </a:extLst>
          </p:cNvPr>
          <p:cNvSpPr>
            <a:spLocks noGrp="1" noChangeArrowheads="1"/>
          </p:cNvSpPr>
          <p:nvPr>
            <p:ph type="body" idx="1"/>
          </p:nvPr>
        </p:nvSpPr>
        <p:spPr>
          <a:xfrm>
            <a:off x="485775" y="1484313"/>
            <a:ext cx="8229600" cy="4411662"/>
          </a:xfrm>
        </p:spPr>
        <p:txBody>
          <a:bodyPr/>
          <a:lstStyle/>
          <a:p>
            <a:pPr>
              <a:lnSpc>
                <a:spcPct val="80000"/>
              </a:lnSpc>
            </a:pPr>
            <a:r>
              <a:rPr lang="cs-CZ" altLang="cs-CZ" sz="1600" dirty="0"/>
              <a:t>GPS modul je čistě </a:t>
            </a:r>
            <a:r>
              <a:rPr lang="cs-CZ" altLang="cs-CZ" sz="1600" b="1" dirty="0"/>
              <a:t>pasivní</a:t>
            </a:r>
            <a:r>
              <a:rPr lang="cs-CZ" altLang="cs-CZ" sz="1600" dirty="0"/>
              <a:t> – jde o </a:t>
            </a:r>
            <a:r>
              <a:rPr lang="cs-CZ" altLang="cs-CZ" sz="1600" b="1" dirty="0"/>
              <a:t>přijímač</a:t>
            </a:r>
            <a:r>
              <a:rPr lang="cs-CZ" altLang="cs-CZ" sz="1600" dirty="0"/>
              <a:t> časových údajů z družic</a:t>
            </a:r>
          </a:p>
          <a:p>
            <a:pPr>
              <a:lnSpc>
                <a:spcPct val="80000"/>
              </a:lnSpc>
            </a:pPr>
            <a:r>
              <a:rPr lang="cs-CZ" altLang="cs-CZ" sz="1600" dirty="0"/>
              <a:t>Pokud někdo při zkoušení nebo u maturity řeknete, že GPS někam do vesmíru něco vysílá, tak bude hotovo…. (každý rok se takových expertů několik najde)</a:t>
            </a:r>
          </a:p>
          <a:p>
            <a:pPr>
              <a:lnSpc>
                <a:spcPct val="80000"/>
              </a:lnSpc>
            </a:pPr>
            <a:r>
              <a:rPr lang="cs-CZ" altLang="cs-CZ" sz="1600" dirty="0"/>
              <a:t>GPS nijak neprozrazuje vaši polohu a nikam v opačném směru nic neodesílá (jak si řada lidí zcela mylně myslí – možná to vyplývá z některých nesmyslů ve filmech?)</a:t>
            </a:r>
          </a:p>
          <a:p>
            <a:pPr>
              <a:lnSpc>
                <a:spcPct val="80000"/>
              </a:lnSpc>
            </a:pPr>
            <a:r>
              <a:rPr lang="cs-CZ" altLang="cs-CZ" sz="1600" dirty="0"/>
              <a:t>GPS satelit vaší polohu nijak nezaměří a neví o vás</a:t>
            </a:r>
          </a:p>
          <a:p>
            <a:pPr>
              <a:lnSpc>
                <a:spcPct val="80000"/>
              </a:lnSpc>
            </a:pPr>
            <a:r>
              <a:rPr lang="cs-CZ" altLang="cs-CZ" sz="1600" dirty="0"/>
              <a:t>GPS funguje pouze mimo budovy na otevřeném prostranství, vysokofrekvenční rádiový signál z družice neprojde zdí</a:t>
            </a:r>
          </a:p>
          <a:p>
            <a:pPr>
              <a:lnSpc>
                <a:spcPct val="80000"/>
              </a:lnSpc>
            </a:pPr>
            <a:r>
              <a:rPr lang="cs-CZ" altLang="cs-CZ" sz="1600" dirty="0"/>
              <a:t>Signál má tendenci se odrážet například od železobetonových konstrukcí (tak lze zachytit falešný signál s větším zpožděním)</a:t>
            </a:r>
          </a:p>
          <a:p>
            <a:pPr>
              <a:lnSpc>
                <a:spcPct val="80000"/>
              </a:lnSpc>
            </a:pPr>
            <a:r>
              <a:rPr lang="cs-CZ" altLang="cs-CZ" sz="1600" dirty="0"/>
              <a:t>USA si vyhrazují právo signál rušit nebo kdykoliv zakódovat, aby byl nepoužitelný pro civilní účely (nebo spíše pro vojenské účely nepřítele)</a:t>
            </a:r>
          </a:p>
          <a:p>
            <a:pPr>
              <a:lnSpc>
                <a:spcPct val="80000"/>
              </a:lnSpc>
            </a:pPr>
            <a:r>
              <a:rPr lang="cs-CZ" altLang="cs-CZ" sz="1600" dirty="0"/>
              <a:t>Signál lze rušit i lokálně na Zemi</a:t>
            </a:r>
          </a:p>
          <a:p>
            <a:pPr>
              <a:lnSpc>
                <a:spcPct val="80000"/>
              </a:lnSpc>
            </a:pPr>
            <a:endParaRPr lang="cs-CZ" altLang="cs-CZ" sz="1600" dirty="0"/>
          </a:p>
          <a:p>
            <a:pPr>
              <a:lnSpc>
                <a:spcPct val="80000"/>
              </a:lnSpc>
            </a:pPr>
            <a:r>
              <a:rPr lang="cs-CZ" altLang="cs-CZ" sz="1600" dirty="0"/>
              <a:t>Firma </a:t>
            </a:r>
            <a:r>
              <a:rPr lang="cs-CZ" altLang="cs-CZ" sz="1600" b="1" dirty="0" err="1"/>
              <a:t>SiRF</a:t>
            </a:r>
            <a:r>
              <a:rPr lang="cs-CZ" altLang="cs-CZ" sz="1600" dirty="0"/>
              <a:t> je průkopníkem výroby chipů pro příjem GPS signálu a GPS modulů pro uživatelská nevojenská zařízení</a:t>
            </a:r>
          </a:p>
          <a:p>
            <a:pPr>
              <a:lnSpc>
                <a:spcPct val="80000"/>
              </a:lnSpc>
            </a:pPr>
            <a:r>
              <a:rPr lang="cs-CZ" altLang="cs-CZ" sz="1600" dirty="0" err="1"/>
              <a:t>SiRF</a:t>
            </a:r>
            <a:r>
              <a:rPr lang="cs-CZ" altLang="cs-CZ" sz="1600" dirty="0"/>
              <a:t> má patentovanou řadu </a:t>
            </a:r>
            <a:r>
              <a:rPr lang="cs-CZ" altLang="cs-CZ" sz="1600" dirty="0" err="1"/>
              <a:t>chipsetů</a:t>
            </a:r>
            <a:r>
              <a:rPr lang="cs-CZ" altLang="cs-CZ" sz="1600" dirty="0"/>
              <a:t>, zařízení a postupů pro určování polohy</a:t>
            </a:r>
          </a:p>
          <a:p>
            <a:pPr>
              <a:lnSpc>
                <a:spcPct val="80000"/>
              </a:lnSpc>
            </a:pPr>
            <a:endParaRPr lang="cs-CZ" altLang="cs-CZ" sz="1600" dirty="0"/>
          </a:p>
          <a:p>
            <a:pPr>
              <a:lnSpc>
                <a:spcPct val="80000"/>
              </a:lnSpc>
            </a:pPr>
            <a:endParaRPr lang="cs-CZ" altLang="cs-CZ" sz="1600" dirty="0"/>
          </a:p>
          <a:p>
            <a:pPr>
              <a:lnSpc>
                <a:spcPct val="80000"/>
              </a:lnSpc>
              <a:buFont typeface="Wingdings" panose="05000000000000000000" pitchFamily="2" charset="2"/>
              <a:buNone/>
            </a:pPr>
            <a:endParaRPr lang="cs-CZ" altLang="cs-CZ" sz="1600" dirty="0"/>
          </a:p>
        </p:txBody>
      </p:sp>
      <p:pic>
        <p:nvPicPr>
          <p:cNvPr id="83972" name="Obrázek 2">
            <a:extLst>
              <a:ext uri="{FF2B5EF4-FFF2-40B4-BE49-F238E27FC236}">
                <a16:creationId xmlns:a16="http://schemas.microsoft.com/office/drawing/2014/main" id="{730A93B2-24AF-4916-A2DA-9A720B9CBC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2513" y="5365750"/>
            <a:ext cx="1490662" cy="148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AE31988-22AE-4106-A602-B9FAE8157008}"/>
              </a:ext>
            </a:extLst>
          </p:cNvPr>
          <p:cNvSpPr>
            <a:spLocks noGrp="1" noChangeArrowheads="1"/>
          </p:cNvSpPr>
          <p:nvPr>
            <p:ph type="title"/>
          </p:nvPr>
        </p:nvSpPr>
        <p:spPr>
          <a:xfrm>
            <a:off x="457200" y="122238"/>
            <a:ext cx="7545388" cy="1296987"/>
          </a:xfrm>
          <a:extLst>
            <a:ext uri="{91240B29-F687-4F45-9708-019B960494DF}">
              <a14:hiddenLine xmlns:a14="http://schemas.microsoft.com/office/drawing/2010/main" w="9525" cap="flat">
                <a:solidFill>
                  <a:srgbClr val="3465AF"/>
                </a:solidFill>
                <a:round/>
                <a:headEnd/>
                <a:tailEnd/>
              </a14:hiddenLine>
            </a:ext>
          </a:extLst>
        </p:spPr>
        <p:txBody>
          <a:bodyPr lIns="0" tIns="35203" rIns="0" bIns="0" anchor="ctr"/>
          <a:lstStyle/>
          <a:p>
            <a:pPr defTabSz="449263">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cs-CZ" altLang="cs-CZ"/>
              <a:t>Akcelerometr</a:t>
            </a:r>
          </a:p>
        </p:txBody>
      </p:sp>
      <p:sp>
        <p:nvSpPr>
          <p:cNvPr id="84995" name="Rectangle 3">
            <a:extLst>
              <a:ext uri="{FF2B5EF4-FFF2-40B4-BE49-F238E27FC236}">
                <a16:creationId xmlns:a16="http://schemas.microsoft.com/office/drawing/2014/main" id="{07448E2B-6EB4-493B-8B0C-5AC66ADC2CF8}"/>
              </a:ext>
            </a:extLst>
          </p:cNvPr>
          <p:cNvSpPr>
            <a:spLocks noGrp="1" noChangeArrowheads="1"/>
          </p:cNvSpPr>
          <p:nvPr>
            <p:ph type="body" idx="1"/>
          </p:nvPr>
        </p:nvSpPr>
        <p:spPr>
          <a:xfrm>
            <a:off x="457200" y="1719263"/>
            <a:ext cx="8231188" cy="4413250"/>
          </a:xfrm>
          <a:extLst>
            <a:ext uri="{91240B29-F687-4F45-9708-019B960494DF}">
              <a14:hiddenLine xmlns:a14="http://schemas.microsoft.com/office/drawing/2010/main" w="9525" cap="flat">
                <a:solidFill>
                  <a:srgbClr val="3465AF"/>
                </a:solidFill>
                <a:round/>
                <a:headEnd/>
                <a:tailEnd/>
              </a14:hiddenLine>
            </a:ext>
          </a:extLst>
        </p:spPr>
        <p:txBody>
          <a:bodyPr lIns="0" tIns="25602" rIns="0" bIns="0"/>
          <a:lstStyle/>
          <a:p>
            <a:pPr marL="431800" indent="-323850" defTabSz="449263">
              <a:lnSpc>
                <a:spcPct val="90000"/>
              </a:lnSpc>
              <a:buSzPct val="45000"/>
              <a:buFont typeface="StarSymbol"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cs-CZ" altLang="cs-CZ" sz="1600" dirty="0"/>
              <a:t>Většina moderního mobilního hardwaru je vybavena akcelerometrem</a:t>
            </a:r>
          </a:p>
          <a:p>
            <a:pPr marL="431800" indent="-323850" defTabSz="449263">
              <a:lnSpc>
                <a:spcPct val="90000"/>
              </a:lnSpc>
              <a:buSzPct val="45000"/>
              <a:buFont typeface="StarSymbol"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cs-CZ" altLang="cs-CZ" sz="1600" dirty="0"/>
              <a:t>Akcelerometr je zařízení určené k měření velikosti a směru zrychlení</a:t>
            </a:r>
          </a:p>
          <a:p>
            <a:pPr marL="431800" indent="-323850" defTabSz="449263">
              <a:lnSpc>
                <a:spcPct val="90000"/>
              </a:lnSpc>
              <a:buSzPct val="45000"/>
              <a:buFont typeface="StarSymbol"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cs-CZ" altLang="cs-CZ" sz="1600" dirty="0"/>
              <a:t>Označuje se také jako G-Sensor</a:t>
            </a:r>
          </a:p>
          <a:p>
            <a:pPr marL="431800" indent="-323850" defTabSz="449263">
              <a:lnSpc>
                <a:spcPct val="90000"/>
              </a:lnSpc>
              <a:buSzPct val="45000"/>
              <a:buFont typeface="StarSymbol"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cs-CZ" altLang="cs-CZ" sz="1600" dirty="0"/>
              <a:t>Na zemském povrchu působí gravitační síla tíhové zrychlení</a:t>
            </a:r>
          </a:p>
          <a:p>
            <a:pPr marL="431800" indent="-323850" defTabSz="449263">
              <a:lnSpc>
                <a:spcPct val="90000"/>
              </a:lnSpc>
              <a:buSzPct val="45000"/>
              <a:buFont typeface="StarSymbol"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cs-CZ" altLang="cs-CZ" sz="1600" dirty="0"/>
              <a:t>Nejjednodušším možným využitím akcelerometru je tedy „polohové čidlo“ detekující směr „dolů“</a:t>
            </a:r>
          </a:p>
          <a:p>
            <a:pPr marL="431800" indent="-323850" defTabSz="449263">
              <a:lnSpc>
                <a:spcPct val="90000"/>
              </a:lnSpc>
              <a:buSzPct val="45000"/>
              <a:buFont typeface="StarSymbol"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cs-CZ" altLang="cs-CZ" sz="1600" dirty="0"/>
              <a:t>Akcelerometrem lze určit, jak je zařízení naklopené</a:t>
            </a:r>
          </a:p>
          <a:p>
            <a:pPr marL="431800" indent="-323850" defTabSz="449263">
              <a:lnSpc>
                <a:spcPct val="90000"/>
              </a:lnSpc>
              <a:buSzPct val="45000"/>
              <a:buFont typeface="StarSymbol"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cs-CZ" altLang="cs-CZ" sz="1600" dirty="0"/>
              <a:t>Toho se využívalo poprvé u digitálních fotoaparátů (u fotografie je zaznamenán údaj, jestli byla vyfotografována na výšku nebo šířku)</a:t>
            </a:r>
          </a:p>
          <a:p>
            <a:pPr marL="431800" indent="-323850" defTabSz="449263">
              <a:lnSpc>
                <a:spcPct val="90000"/>
              </a:lnSpc>
              <a:buSzPct val="45000"/>
              <a:buFont typeface="StarSymbol"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cs-CZ" altLang="cs-CZ" sz="1600" dirty="0"/>
              <a:t>Později se to začalo využívat u PDA k překlápění obrazu na displeji</a:t>
            </a:r>
          </a:p>
          <a:p>
            <a:pPr marL="431800" indent="-323850" defTabSz="449263">
              <a:lnSpc>
                <a:spcPct val="90000"/>
              </a:lnSpc>
              <a:buSzPct val="45000"/>
              <a:buFont typeface="StarSymbol"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cs-CZ" altLang="cs-CZ" sz="1600" dirty="0"/>
              <a:t>Později se využití akcelerometru rozšířilo o možnost měření přesného úhlu náklonu</a:t>
            </a:r>
          </a:p>
          <a:p>
            <a:pPr marL="431800" indent="-323850" defTabSz="449263">
              <a:lnSpc>
                <a:spcPct val="90000"/>
              </a:lnSpc>
              <a:buSzPct val="45000"/>
              <a:buFont typeface="StarSymbol"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cs-CZ" altLang="cs-CZ" sz="1600" dirty="0"/>
              <a:t>Úhlem náklonu lze ovládat hry nebo vhodný software (např.  Hvězdná mapa se mění v závislosti na směru, kterým je se díváme)</a:t>
            </a:r>
          </a:p>
          <a:p>
            <a:pPr marL="431800" indent="-323850" defTabSz="449263">
              <a:lnSpc>
                <a:spcPct val="90000"/>
              </a:lnSpc>
              <a:buSzPct val="45000"/>
              <a:buFont typeface="StarSymbol"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cs-CZ" altLang="cs-CZ" sz="1600" dirty="0" err="1"/>
              <a:t>Shake</a:t>
            </a:r>
            <a:r>
              <a:rPr lang="cs-CZ" altLang="cs-CZ" sz="1600" dirty="0"/>
              <a:t> </a:t>
            </a:r>
            <a:r>
              <a:rPr lang="cs-CZ" altLang="cs-CZ" sz="1600" dirty="0" err="1"/>
              <a:t>control</a:t>
            </a:r>
            <a:r>
              <a:rPr lang="cs-CZ" altLang="cs-CZ" sz="1600" dirty="0"/>
              <a:t> - ovládání zatřesením (na některých mobilních telefonech např. vypnutí budíku nebo přeskakování přehrávaných skladeb)</a:t>
            </a:r>
          </a:p>
          <a:p>
            <a:pPr marL="431800" indent="-323850" defTabSz="449263">
              <a:lnSpc>
                <a:spcPct val="90000"/>
              </a:lnSpc>
              <a:buSzPct val="45000"/>
              <a:buFont typeface="StarSymbol"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r>
              <a:rPr lang="cs-CZ" altLang="cs-CZ" sz="1600" dirty="0" err="1"/>
              <a:t>Gesture</a:t>
            </a:r>
            <a:r>
              <a:rPr lang="cs-CZ" altLang="cs-CZ" sz="1600" dirty="0"/>
              <a:t> </a:t>
            </a:r>
            <a:r>
              <a:rPr lang="cs-CZ" altLang="cs-CZ" sz="1600" dirty="0" err="1"/>
              <a:t>control</a:t>
            </a:r>
            <a:r>
              <a:rPr lang="cs-CZ" altLang="cs-CZ" sz="1600" dirty="0"/>
              <a:t> – ovládání aplikací gesty a pohyby celého zařízení (např. Krokoměr)</a:t>
            </a:r>
          </a:p>
          <a:p>
            <a:pPr marL="431800" indent="-323850" defTabSz="449263">
              <a:lnSpc>
                <a:spcPct val="90000"/>
              </a:lnSpc>
              <a:buSzPct val="45000"/>
              <a:buFont typeface="StarSymbol"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cs-CZ" altLang="cs-CZ" sz="1800" dirty="0">
              <a:hlinkClick r:id="rId3"/>
            </a:endParaRPr>
          </a:p>
          <a:p>
            <a:pPr marL="431800" indent="-323850" defTabSz="449263">
              <a:lnSpc>
                <a:spcPct val="90000"/>
              </a:lnSpc>
              <a:buSzPct val="45000"/>
              <a:buFont typeface="StarSymbol"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Lst>
            </a:pPr>
            <a:endParaRPr lang="cs-CZ" altLang="cs-CZ" sz="1800"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Nadpis 1">
            <a:extLst>
              <a:ext uri="{FF2B5EF4-FFF2-40B4-BE49-F238E27FC236}">
                <a16:creationId xmlns:a16="http://schemas.microsoft.com/office/drawing/2014/main" id="{CC61653A-8483-4147-9947-C08E07BD6291}"/>
              </a:ext>
            </a:extLst>
          </p:cNvPr>
          <p:cNvSpPr>
            <a:spLocks noGrp="1" noChangeArrowheads="1"/>
          </p:cNvSpPr>
          <p:nvPr>
            <p:ph type="title"/>
          </p:nvPr>
        </p:nvSpPr>
        <p:spPr/>
        <p:txBody>
          <a:bodyPr/>
          <a:lstStyle/>
          <a:p>
            <a:r>
              <a:rPr lang="cs-CZ" altLang="cs-CZ" dirty="0"/>
              <a:t>Akcelerometr</a:t>
            </a:r>
          </a:p>
        </p:txBody>
      </p:sp>
      <p:sp>
        <p:nvSpPr>
          <p:cNvPr id="87043" name="Zástupný obsah 2">
            <a:extLst>
              <a:ext uri="{FF2B5EF4-FFF2-40B4-BE49-F238E27FC236}">
                <a16:creationId xmlns:a16="http://schemas.microsoft.com/office/drawing/2014/main" id="{DED61844-C055-490D-ACF4-C47C1D14EAE9}"/>
              </a:ext>
            </a:extLst>
          </p:cNvPr>
          <p:cNvSpPr>
            <a:spLocks noGrp="1" noChangeArrowheads="1"/>
          </p:cNvSpPr>
          <p:nvPr>
            <p:ph idx="1"/>
          </p:nvPr>
        </p:nvSpPr>
        <p:spPr/>
        <p:txBody>
          <a:bodyPr/>
          <a:lstStyle/>
          <a:p>
            <a:r>
              <a:rPr lang="cs-CZ" altLang="cs-CZ" sz="1600" dirty="0"/>
              <a:t>Existuje mnoho různých principů, jak může tento senzor fungovat</a:t>
            </a:r>
          </a:p>
          <a:p>
            <a:r>
              <a:rPr lang="cs-CZ" altLang="cs-CZ" sz="1600" dirty="0"/>
              <a:t>Kapacitní – dvě těžké elektrody kondenzátoru oddělené pružným dielektrikem jsou od sebe gravitací odtahovány (tím víc, čím víc jsou kolmo k Zemi)</a:t>
            </a:r>
          </a:p>
          <a:p>
            <a:r>
              <a:rPr lang="cs-CZ" altLang="cs-CZ" sz="1600" dirty="0"/>
              <a:t>Piezoelektrický – </a:t>
            </a:r>
            <a:r>
              <a:rPr lang="cs-CZ" altLang="cs-CZ" sz="1600" dirty="0" err="1"/>
              <a:t>piezokrystal</a:t>
            </a:r>
            <a:r>
              <a:rPr lang="cs-CZ" altLang="cs-CZ" sz="1600" dirty="0"/>
              <a:t> je deformován ve směru působení gravitace. Tři </a:t>
            </a:r>
            <a:r>
              <a:rPr lang="cs-CZ" altLang="cs-CZ" sz="1600" dirty="0" err="1"/>
              <a:t>piezokrystaly</a:t>
            </a:r>
            <a:r>
              <a:rPr lang="cs-CZ" altLang="cs-CZ" sz="1600" dirty="0"/>
              <a:t> jsou orientovány kolmo na sebe, nejvíc protažený bude ten, který je pružný ve směru rovnoběžném k Zemi. </a:t>
            </a:r>
          </a:p>
          <a:p>
            <a:endParaRPr lang="cs-CZ" altLang="cs-CZ" sz="1600" dirty="0"/>
          </a:p>
          <a:p>
            <a:pPr>
              <a:lnSpc>
                <a:spcPct val="90000"/>
              </a:lnSpc>
              <a:buSzPct val="45000"/>
              <a:buFont typeface="StarSymbol" charset="0"/>
              <a:buChar char="●"/>
            </a:pPr>
            <a:r>
              <a:rPr lang="cs-CZ" altLang="cs-CZ" sz="1600" dirty="0">
                <a:hlinkClick r:id="rId2"/>
              </a:rPr>
              <a:t>http://www.muj-ipad.cz/jak-pracuje-akcelerometr-video</a:t>
            </a:r>
          </a:p>
          <a:p>
            <a:pPr>
              <a:lnSpc>
                <a:spcPct val="90000"/>
              </a:lnSpc>
              <a:buSzPct val="45000"/>
              <a:buFont typeface="StarSymbol" charset="0"/>
              <a:buChar char="●"/>
            </a:pPr>
            <a:r>
              <a:rPr lang="cs-CZ" altLang="cs-CZ" sz="1600" dirty="0">
                <a:hlinkClick r:id="rId3"/>
              </a:rPr>
              <a:t>http://automatizace.hw.cz/clanek/2007012601</a:t>
            </a:r>
            <a:endParaRPr lang="cs-CZ" altLang="cs-CZ" sz="1600" dirty="0"/>
          </a:p>
          <a:p>
            <a:endParaRPr lang="cs-CZ" altLang="cs-CZ" sz="1600"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039F1636-3EA9-4CE6-BECE-FDC8C0809547}"/>
              </a:ext>
            </a:extLst>
          </p:cNvPr>
          <p:cNvSpPr>
            <a:spLocks noGrp="1" noChangeArrowheads="1"/>
          </p:cNvSpPr>
          <p:nvPr>
            <p:ph type="title"/>
          </p:nvPr>
        </p:nvSpPr>
        <p:spPr/>
        <p:txBody>
          <a:bodyPr/>
          <a:lstStyle/>
          <a:p>
            <a:r>
              <a:rPr lang="cs-CZ" altLang="cs-CZ"/>
              <a:t>Kontrolní otázky</a:t>
            </a:r>
          </a:p>
        </p:txBody>
      </p:sp>
      <p:sp>
        <p:nvSpPr>
          <p:cNvPr id="88067" name="Rectangle 3">
            <a:extLst>
              <a:ext uri="{FF2B5EF4-FFF2-40B4-BE49-F238E27FC236}">
                <a16:creationId xmlns:a16="http://schemas.microsoft.com/office/drawing/2014/main" id="{5E0DCDB4-96AA-45EB-B96D-1F8950C08770}"/>
              </a:ext>
            </a:extLst>
          </p:cNvPr>
          <p:cNvSpPr>
            <a:spLocks noGrp="1" noChangeArrowheads="1"/>
          </p:cNvSpPr>
          <p:nvPr>
            <p:ph type="body" idx="1"/>
          </p:nvPr>
        </p:nvSpPr>
        <p:spPr/>
        <p:txBody>
          <a:bodyPr/>
          <a:lstStyle/>
          <a:p>
            <a:pPr>
              <a:lnSpc>
                <a:spcPct val="80000"/>
              </a:lnSpc>
            </a:pPr>
            <a:r>
              <a:rPr lang="cs-CZ" altLang="cs-CZ" sz="1500" dirty="0"/>
              <a:t>Jaké výhody má desktop oproti notebooku ?</a:t>
            </a:r>
          </a:p>
          <a:p>
            <a:pPr>
              <a:lnSpc>
                <a:spcPct val="80000"/>
              </a:lnSpc>
            </a:pPr>
            <a:r>
              <a:rPr lang="cs-CZ" altLang="cs-CZ" sz="1500" dirty="0"/>
              <a:t>Jaké specifické parametry udáváme u notebooků ?</a:t>
            </a:r>
          </a:p>
          <a:p>
            <a:pPr>
              <a:lnSpc>
                <a:spcPct val="80000"/>
              </a:lnSpc>
            </a:pPr>
            <a:r>
              <a:rPr lang="cs-CZ" altLang="cs-CZ" sz="1500" dirty="0"/>
              <a:t>Jak se liší pevné disky v noteboocích od desktopových ?</a:t>
            </a:r>
          </a:p>
          <a:p>
            <a:pPr>
              <a:lnSpc>
                <a:spcPct val="80000"/>
              </a:lnSpc>
            </a:pPr>
            <a:r>
              <a:rPr lang="cs-CZ" altLang="cs-CZ" sz="1500" dirty="0"/>
              <a:t>Jak se liší paměti v noteboocích od desktopových ?</a:t>
            </a:r>
          </a:p>
          <a:p>
            <a:pPr>
              <a:lnSpc>
                <a:spcPct val="80000"/>
              </a:lnSpc>
            </a:pPr>
            <a:r>
              <a:rPr lang="cs-CZ" altLang="cs-CZ" sz="1500" dirty="0"/>
              <a:t>Od kdy se do notebooků běžně instaluje pevný disk ?</a:t>
            </a:r>
          </a:p>
          <a:p>
            <a:pPr>
              <a:lnSpc>
                <a:spcPct val="80000"/>
              </a:lnSpc>
            </a:pPr>
            <a:r>
              <a:rPr lang="cs-CZ" altLang="cs-CZ" sz="1500" dirty="0"/>
              <a:t>Jak se liší PCMCIA a </a:t>
            </a:r>
            <a:r>
              <a:rPr lang="cs-CZ" altLang="cs-CZ" sz="1500" dirty="0" err="1"/>
              <a:t>ExpressCard</a:t>
            </a:r>
            <a:r>
              <a:rPr lang="cs-CZ" altLang="cs-CZ" sz="1500" dirty="0"/>
              <a:t> ?</a:t>
            </a:r>
          </a:p>
          <a:p>
            <a:pPr>
              <a:lnSpc>
                <a:spcPct val="80000"/>
              </a:lnSpc>
            </a:pPr>
            <a:r>
              <a:rPr lang="cs-CZ" altLang="cs-CZ" sz="1500" dirty="0"/>
              <a:t>Co je to APM ?</a:t>
            </a:r>
          </a:p>
          <a:p>
            <a:pPr>
              <a:lnSpc>
                <a:spcPct val="80000"/>
              </a:lnSpc>
            </a:pPr>
            <a:r>
              <a:rPr lang="cs-CZ" altLang="cs-CZ" sz="1500" dirty="0"/>
              <a:t>Uveďte příklad zařízení, které se typicky připojovalo do slotu PCMCIA </a:t>
            </a:r>
          </a:p>
          <a:p>
            <a:pPr>
              <a:lnSpc>
                <a:spcPct val="80000"/>
              </a:lnSpc>
            </a:pPr>
            <a:r>
              <a:rPr lang="cs-CZ" altLang="cs-CZ" sz="1500" dirty="0"/>
              <a:t>Uveďte příklad typického zařízení pro slot </a:t>
            </a:r>
            <a:r>
              <a:rPr lang="cs-CZ" altLang="cs-CZ" sz="1500" dirty="0" err="1"/>
              <a:t>ExpressCard</a:t>
            </a:r>
            <a:endParaRPr lang="cs-CZ" altLang="cs-CZ" sz="1500" dirty="0"/>
          </a:p>
          <a:p>
            <a:pPr>
              <a:lnSpc>
                <a:spcPct val="80000"/>
              </a:lnSpc>
            </a:pPr>
            <a:r>
              <a:rPr lang="cs-CZ" altLang="cs-CZ" sz="1500" dirty="0"/>
              <a:t>Co je to </a:t>
            </a:r>
            <a:r>
              <a:rPr lang="cs-CZ" altLang="cs-CZ" sz="1500" dirty="0" err="1"/>
              <a:t>Kensington</a:t>
            </a:r>
            <a:r>
              <a:rPr lang="cs-CZ" altLang="cs-CZ" sz="1500" dirty="0"/>
              <a:t> ?</a:t>
            </a:r>
          </a:p>
          <a:p>
            <a:pPr>
              <a:lnSpc>
                <a:spcPct val="80000"/>
              </a:lnSpc>
            </a:pPr>
            <a:r>
              <a:rPr lang="cs-CZ" altLang="cs-CZ" sz="1500" dirty="0"/>
              <a:t>Co je to Intel </a:t>
            </a:r>
            <a:r>
              <a:rPr lang="cs-CZ" altLang="cs-CZ" sz="1500" dirty="0" err="1"/>
              <a:t>Centrino</a:t>
            </a:r>
            <a:r>
              <a:rPr lang="cs-CZ" altLang="cs-CZ" sz="1500" dirty="0"/>
              <a:t> ?</a:t>
            </a:r>
          </a:p>
          <a:p>
            <a:pPr>
              <a:lnSpc>
                <a:spcPct val="80000"/>
              </a:lnSpc>
            </a:pPr>
            <a:r>
              <a:rPr lang="cs-CZ" altLang="cs-CZ" sz="1500" dirty="0"/>
              <a:t>Uveďte typické vlastnosti netbooků</a:t>
            </a:r>
          </a:p>
          <a:p>
            <a:pPr>
              <a:lnSpc>
                <a:spcPct val="80000"/>
              </a:lnSpc>
            </a:pPr>
            <a:r>
              <a:rPr lang="cs-CZ" altLang="cs-CZ" sz="1500" dirty="0"/>
              <a:t>Uveďte základní parametry první generace mikroprocesorů Atom</a:t>
            </a:r>
          </a:p>
          <a:p>
            <a:pPr>
              <a:lnSpc>
                <a:spcPct val="80000"/>
              </a:lnSpc>
            </a:pPr>
            <a:r>
              <a:rPr lang="cs-CZ" altLang="cs-CZ" sz="1500" dirty="0"/>
              <a:t>Jaké rozměry mají současné mikroprocesory Intel Atom ?</a:t>
            </a:r>
          </a:p>
          <a:p>
            <a:pPr>
              <a:lnSpc>
                <a:spcPct val="80000"/>
              </a:lnSpc>
            </a:pPr>
            <a:r>
              <a:rPr lang="cs-CZ" altLang="cs-CZ" sz="1500" dirty="0"/>
              <a:t>Co je to MID procesor ?</a:t>
            </a:r>
          </a:p>
          <a:p>
            <a:pPr>
              <a:lnSpc>
                <a:spcPct val="80000"/>
              </a:lnSpc>
            </a:pPr>
            <a:r>
              <a:rPr lang="cs-CZ" altLang="cs-CZ" sz="1500" dirty="0"/>
              <a:t>Uveďte typické vlastnosti a způsob použití PDA </a:t>
            </a:r>
          </a:p>
          <a:p>
            <a:pPr>
              <a:lnSpc>
                <a:spcPct val="80000"/>
              </a:lnSpc>
            </a:pPr>
            <a:r>
              <a:rPr lang="cs-CZ" altLang="cs-CZ" sz="1500" dirty="0"/>
              <a:t>Proč se v počítačích PC nepoužívají mikroprocesory ARM ?</a:t>
            </a:r>
          </a:p>
          <a:p>
            <a:pPr>
              <a:lnSpc>
                <a:spcPct val="80000"/>
              </a:lnSpc>
            </a:pPr>
            <a:r>
              <a:rPr lang="cs-CZ" altLang="cs-CZ" sz="1500" dirty="0"/>
              <a:t>Které firmy jsou koncovými výrobci procesorů ARM ?</a:t>
            </a:r>
          </a:p>
          <a:p>
            <a:pPr>
              <a:lnSpc>
                <a:spcPct val="80000"/>
              </a:lnSpc>
            </a:pPr>
            <a:r>
              <a:rPr lang="cs-CZ" altLang="cs-CZ" sz="1500" dirty="0"/>
              <a:t>Co vlastně dnes produkuje firma ARM ?</a:t>
            </a:r>
          </a:p>
          <a:p>
            <a:pPr>
              <a:lnSpc>
                <a:spcPct val="80000"/>
              </a:lnSpc>
            </a:pPr>
            <a:endParaRPr lang="cs-CZ" altLang="cs-CZ" sz="1500"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7817F0C3-D2BB-4FF6-A803-7A986E080E4B}"/>
              </a:ext>
            </a:extLst>
          </p:cNvPr>
          <p:cNvSpPr>
            <a:spLocks noGrp="1" noChangeArrowheads="1"/>
          </p:cNvSpPr>
          <p:nvPr>
            <p:ph type="title"/>
          </p:nvPr>
        </p:nvSpPr>
        <p:spPr/>
        <p:txBody>
          <a:bodyPr/>
          <a:lstStyle/>
          <a:p>
            <a:r>
              <a:rPr lang="cs-CZ" altLang="cs-CZ"/>
              <a:t>Kontrolní otázky</a:t>
            </a:r>
          </a:p>
        </p:txBody>
      </p:sp>
      <p:sp>
        <p:nvSpPr>
          <p:cNvPr id="89091" name="Rectangle 3">
            <a:extLst>
              <a:ext uri="{FF2B5EF4-FFF2-40B4-BE49-F238E27FC236}">
                <a16:creationId xmlns:a16="http://schemas.microsoft.com/office/drawing/2014/main" id="{B583BB20-EF74-40AB-AF0B-F6375348034D}"/>
              </a:ext>
            </a:extLst>
          </p:cNvPr>
          <p:cNvSpPr>
            <a:spLocks noGrp="1" noChangeArrowheads="1"/>
          </p:cNvSpPr>
          <p:nvPr>
            <p:ph type="body" idx="1"/>
          </p:nvPr>
        </p:nvSpPr>
        <p:spPr/>
        <p:txBody>
          <a:bodyPr/>
          <a:lstStyle/>
          <a:p>
            <a:pPr>
              <a:lnSpc>
                <a:spcPct val="80000"/>
              </a:lnSpc>
            </a:pPr>
            <a:r>
              <a:rPr lang="cs-CZ" altLang="cs-CZ" sz="1700"/>
              <a:t>Co je SoC ?</a:t>
            </a:r>
          </a:p>
          <a:p>
            <a:pPr>
              <a:lnSpc>
                <a:spcPct val="80000"/>
              </a:lnSpc>
            </a:pPr>
            <a:r>
              <a:rPr lang="cs-CZ" altLang="cs-CZ" sz="1700"/>
              <a:t>Co je to embedded system ?</a:t>
            </a:r>
          </a:p>
          <a:p>
            <a:pPr>
              <a:lnSpc>
                <a:spcPct val="80000"/>
              </a:lnSpc>
            </a:pPr>
            <a:r>
              <a:rPr lang="cs-CZ" altLang="cs-CZ" sz="1700"/>
              <a:t>Co je to realtime system ?</a:t>
            </a:r>
          </a:p>
          <a:p>
            <a:pPr>
              <a:lnSpc>
                <a:spcPct val="80000"/>
              </a:lnSpc>
            </a:pPr>
            <a:r>
              <a:rPr lang="cs-CZ" altLang="cs-CZ" sz="1700"/>
              <a:t>Jak se liší transformační a interaktivní systém ?</a:t>
            </a:r>
          </a:p>
          <a:p>
            <a:pPr>
              <a:lnSpc>
                <a:spcPct val="80000"/>
              </a:lnSpc>
            </a:pPr>
            <a:r>
              <a:rPr lang="cs-CZ" altLang="cs-CZ" sz="1700"/>
              <a:t>Jaké paměťové prostory nalezneme v typickém smartphonu ?</a:t>
            </a:r>
          </a:p>
          <a:p>
            <a:pPr>
              <a:lnSpc>
                <a:spcPct val="80000"/>
              </a:lnSpc>
            </a:pPr>
            <a:r>
              <a:rPr lang="cs-CZ" altLang="cs-CZ" sz="1700"/>
              <a:t>S jakou přesností se měří vzájemné zpoždění přijatých časových údajů z družice ?</a:t>
            </a:r>
          </a:p>
          <a:p>
            <a:pPr>
              <a:lnSpc>
                <a:spcPct val="80000"/>
              </a:lnSpc>
            </a:pPr>
            <a:r>
              <a:rPr lang="cs-CZ" altLang="cs-CZ" sz="1700"/>
              <a:t>Kolik družic tvoří systém GPS ?</a:t>
            </a:r>
          </a:p>
          <a:p>
            <a:pPr>
              <a:lnSpc>
                <a:spcPct val="80000"/>
              </a:lnSpc>
            </a:pPr>
            <a:r>
              <a:rPr lang="cs-CZ" altLang="cs-CZ" sz="1700"/>
              <a:t>Jaká firma je dominantním výrobcem čipů pro dekódování GPS signálu ?</a:t>
            </a:r>
          </a:p>
          <a:p>
            <a:pPr>
              <a:lnSpc>
                <a:spcPct val="80000"/>
              </a:lnSpc>
            </a:pPr>
            <a:r>
              <a:rPr lang="cs-CZ" altLang="cs-CZ" sz="1700"/>
              <a:t>Jaké je minimální vzdálenost mezi GPS navigací a družicí ? Za jaké situace (vzájemné polohy) tato minimální vzdálenost nastává ?</a:t>
            </a:r>
          </a:p>
          <a:p>
            <a:pPr>
              <a:lnSpc>
                <a:spcPct val="80000"/>
              </a:lnSpc>
            </a:pPr>
            <a:r>
              <a:rPr lang="cs-CZ" altLang="cs-CZ" sz="1700"/>
              <a:t>Hodiny umístěné dále od Země tikají rychleji nebo pomaleji ?</a:t>
            </a:r>
          </a:p>
          <a:p>
            <a:pPr>
              <a:lnSpc>
                <a:spcPct val="80000"/>
              </a:lnSpc>
            </a:pPr>
            <a:r>
              <a:rPr lang="cs-CZ" altLang="cs-CZ" sz="1700"/>
              <a:t>Pohybující se hodiny tikají rychleji nebo pomaleji ?</a:t>
            </a:r>
          </a:p>
          <a:p>
            <a:pPr>
              <a:lnSpc>
                <a:spcPct val="80000"/>
              </a:lnSpc>
            </a:pPr>
            <a:r>
              <a:rPr lang="cs-CZ" altLang="cs-CZ" sz="1700"/>
              <a:t>Jaké údaje lze získat z akcelerometru ?</a:t>
            </a:r>
          </a:p>
          <a:p>
            <a:pPr>
              <a:lnSpc>
                <a:spcPct val="80000"/>
              </a:lnSpc>
            </a:pPr>
            <a:r>
              <a:rPr lang="cs-CZ" altLang="cs-CZ" sz="1700"/>
              <a:t>Co je to gesture control ?</a:t>
            </a:r>
          </a:p>
          <a:p>
            <a:pPr>
              <a:lnSpc>
                <a:spcPct val="80000"/>
              </a:lnSpc>
            </a:pPr>
            <a:endParaRPr lang="cs-CZ" altLang="cs-CZ" sz="170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7817F0C3-D2BB-4FF6-A803-7A986E080E4B}"/>
              </a:ext>
            </a:extLst>
          </p:cNvPr>
          <p:cNvSpPr>
            <a:spLocks noGrp="1" noChangeArrowheads="1"/>
          </p:cNvSpPr>
          <p:nvPr>
            <p:ph type="title"/>
          </p:nvPr>
        </p:nvSpPr>
        <p:spPr/>
        <p:txBody>
          <a:bodyPr/>
          <a:lstStyle/>
          <a:p>
            <a:r>
              <a:rPr lang="cs-CZ" altLang="cs-CZ"/>
              <a:t>Kontrolní otázky</a:t>
            </a:r>
          </a:p>
        </p:txBody>
      </p:sp>
      <p:sp>
        <p:nvSpPr>
          <p:cNvPr id="89091" name="Rectangle 3">
            <a:extLst>
              <a:ext uri="{FF2B5EF4-FFF2-40B4-BE49-F238E27FC236}">
                <a16:creationId xmlns:a16="http://schemas.microsoft.com/office/drawing/2014/main" id="{B583BB20-EF74-40AB-AF0B-F6375348034D}"/>
              </a:ext>
            </a:extLst>
          </p:cNvPr>
          <p:cNvSpPr>
            <a:spLocks noGrp="1" noChangeArrowheads="1"/>
          </p:cNvSpPr>
          <p:nvPr>
            <p:ph type="body" idx="1"/>
          </p:nvPr>
        </p:nvSpPr>
        <p:spPr/>
        <p:txBody>
          <a:bodyPr/>
          <a:lstStyle/>
          <a:p>
            <a:pPr>
              <a:lnSpc>
                <a:spcPct val="80000"/>
              </a:lnSpc>
            </a:pPr>
            <a:r>
              <a:rPr lang="cs-CZ" altLang="cs-CZ" sz="2400" dirty="0"/>
              <a:t>Vysvětlete pojmy</a:t>
            </a:r>
          </a:p>
          <a:p>
            <a:pPr lvl="1">
              <a:lnSpc>
                <a:spcPct val="80000"/>
              </a:lnSpc>
            </a:pPr>
            <a:r>
              <a:rPr lang="cs-CZ" altLang="cs-CZ" sz="2400" dirty="0"/>
              <a:t>NFC</a:t>
            </a:r>
          </a:p>
          <a:p>
            <a:pPr lvl="1">
              <a:lnSpc>
                <a:spcPct val="80000"/>
              </a:lnSpc>
            </a:pPr>
            <a:r>
              <a:rPr lang="cs-CZ" altLang="cs-CZ" sz="2400" dirty="0"/>
              <a:t>UHS</a:t>
            </a:r>
          </a:p>
          <a:p>
            <a:pPr lvl="1">
              <a:lnSpc>
                <a:spcPct val="80000"/>
              </a:lnSpc>
            </a:pPr>
            <a:r>
              <a:rPr lang="cs-CZ" altLang="cs-CZ" sz="2400" dirty="0"/>
              <a:t>SDXC</a:t>
            </a:r>
          </a:p>
          <a:p>
            <a:pPr lvl="1">
              <a:lnSpc>
                <a:spcPct val="80000"/>
              </a:lnSpc>
            </a:pPr>
            <a:r>
              <a:rPr lang="cs-CZ" altLang="cs-CZ" sz="2400" dirty="0"/>
              <a:t>iOS</a:t>
            </a:r>
          </a:p>
          <a:p>
            <a:pPr lvl="1">
              <a:lnSpc>
                <a:spcPct val="80000"/>
              </a:lnSpc>
            </a:pPr>
            <a:r>
              <a:rPr lang="cs-CZ" altLang="cs-CZ" sz="2400" dirty="0" err="1"/>
              <a:t>Snapdragon</a:t>
            </a:r>
            <a:endParaRPr lang="cs-CZ" altLang="cs-CZ" sz="2400" dirty="0"/>
          </a:p>
          <a:p>
            <a:pPr lvl="1">
              <a:lnSpc>
                <a:spcPct val="80000"/>
              </a:lnSpc>
            </a:pPr>
            <a:endParaRPr lang="cs-CZ" altLang="cs-CZ" sz="1300" dirty="0"/>
          </a:p>
          <a:p>
            <a:pPr lvl="1">
              <a:lnSpc>
                <a:spcPct val="80000"/>
              </a:lnSpc>
            </a:pPr>
            <a:endParaRPr lang="cs-CZ" altLang="cs-CZ" sz="1300" dirty="0"/>
          </a:p>
          <a:p>
            <a:pPr>
              <a:lnSpc>
                <a:spcPct val="80000"/>
              </a:lnSpc>
            </a:pPr>
            <a:endParaRPr lang="cs-CZ" altLang="cs-CZ" sz="1700" dirty="0"/>
          </a:p>
        </p:txBody>
      </p:sp>
    </p:spTree>
    <p:extLst>
      <p:ext uri="{BB962C8B-B14F-4D97-AF65-F5344CB8AC3E}">
        <p14:creationId xmlns:p14="http://schemas.microsoft.com/office/powerpoint/2010/main" val="1184971884"/>
      </p:ext>
    </p:extLst>
  </p:cSld>
  <p:clrMapOvr>
    <a:masterClrMapping/>
  </p:clrMapOvr>
</p:sld>
</file>

<file path=ppt/theme/theme1.xml><?xml version="1.0" encoding="utf-8"?>
<a:theme xmlns:a="http://schemas.openxmlformats.org/drawingml/2006/main" name="Síť">
  <a:themeElements>
    <a:clrScheme name="Síť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Síť">
      <a:majorFont>
        <a:latin typeface="Arial"/>
        <a:ea typeface=""/>
        <a:cs typeface=""/>
      </a:majorFont>
      <a:minorFont>
        <a:latin typeface="Arial"/>
        <a:ea typeface=""/>
        <a:cs typeface=""/>
      </a:minorFont>
    </a:fontScheme>
    <a:fmtScheme name="Kancelář">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íť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Síť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Síť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Síť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Síť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Síť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Síť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Síť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Síť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Síť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Motiv systému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Kancelář">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celář">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584CE8C14981BF4CBC493A3F7F132DCE" ma:contentTypeVersion="3" ma:contentTypeDescription="Vytvoří nový dokument" ma:contentTypeScope="" ma:versionID="e7bb9269e0f9b83dc4e984bcb7eca1eb">
  <xsd:schema xmlns:xsd="http://www.w3.org/2001/XMLSchema" xmlns:xs="http://www.w3.org/2001/XMLSchema" xmlns:p="http://schemas.microsoft.com/office/2006/metadata/properties" xmlns:ns2="c03aa7f5-da92-46be-bbd5-752e8d8cfb59" targetNamespace="http://schemas.microsoft.com/office/2006/metadata/properties" ma:root="true" ma:fieldsID="2d0dbfc017c6a72bf426d9c447f5ea16" ns2:_="">
    <xsd:import namespace="c03aa7f5-da92-46be-bbd5-752e8d8cfb59"/>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3aa7f5-da92-46be-bbd5-752e8d8cfb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 obsahu"/>
        <xsd:element ref="dc:title" minOccurs="0" maxOccurs="1" ma:index="4" ma:displayName="Nadpis"/>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CA74599-F2B2-493F-A9A5-6FFB480CDF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03aa7f5-da92-46be-bbd5-752e8d8cfb5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6FF957D-410F-4DB3-B6D0-E28FE29747DD}">
  <ds:schemaRefs>
    <ds:schemaRef ds:uri="http://schemas.microsoft.com/sharepoint/v3/contenttype/forms"/>
  </ds:schemaRefs>
</ds:datastoreItem>
</file>

<file path=customXml/itemProps3.xml><?xml version="1.0" encoding="utf-8"?>
<ds:datastoreItem xmlns:ds="http://schemas.openxmlformats.org/officeDocument/2006/customXml" ds:itemID="{873E196F-CFD5-4405-8DD4-EAFD98EDFFD4}">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Network</Template>
  <TotalTime>9652718</TotalTime>
  <Words>9331</Words>
  <Application>Microsoft Office PowerPoint</Application>
  <PresentationFormat>Předvádění na obrazovce (4:3)</PresentationFormat>
  <Paragraphs>941</Paragraphs>
  <Slides>96</Slides>
  <Notes>1</Notes>
  <HiddenSlides>0</HiddenSlides>
  <MMClips>0</MMClips>
  <ScaleCrop>false</ScaleCrop>
  <HeadingPairs>
    <vt:vector size="6" baseType="variant">
      <vt:variant>
        <vt:lpstr>Použitá písma</vt:lpstr>
      </vt:variant>
      <vt:variant>
        <vt:i4>7</vt:i4>
      </vt:variant>
      <vt:variant>
        <vt:lpstr>Motiv</vt:lpstr>
      </vt:variant>
      <vt:variant>
        <vt:i4>1</vt:i4>
      </vt:variant>
      <vt:variant>
        <vt:lpstr>Nadpisy snímků</vt:lpstr>
      </vt:variant>
      <vt:variant>
        <vt:i4>96</vt:i4>
      </vt:variant>
    </vt:vector>
  </HeadingPairs>
  <TitlesOfParts>
    <vt:vector size="104" baseType="lpstr">
      <vt:lpstr>Arial</vt:lpstr>
      <vt:lpstr>Calibri</vt:lpstr>
      <vt:lpstr>inherit</vt:lpstr>
      <vt:lpstr>Open Sans</vt:lpstr>
      <vt:lpstr>StarSymbol</vt:lpstr>
      <vt:lpstr>Verdana</vt:lpstr>
      <vt:lpstr>Wingdings</vt:lpstr>
      <vt:lpstr>Síť</vt:lpstr>
      <vt:lpstr>Mobilní hardware</vt:lpstr>
      <vt:lpstr>Mobilní hardware</vt:lpstr>
      <vt:lpstr>Notebook</vt:lpstr>
      <vt:lpstr>Notebook</vt:lpstr>
      <vt:lpstr>Notebook</vt:lpstr>
      <vt:lpstr>Notebook</vt:lpstr>
      <vt:lpstr>Notebook</vt:lpstr>
      <vt:lpstr>Notebook</vt:lpstr>
      <vt:lpstr>Notebook</vt:lpstr>
      <vt:lpstr>Notebook</vt:lpstr>
      <vt:lpstr>Notebook</vt:lpstr>
      <vt:lpstr>Notebook</vt:lpstr>
      <vt:lpstr>Paměti</vt:lpstr>
      <vt:lpstr>Notebooky</vt:lpstr>
      <vt:lpstr>Notebooky - historie</vt:lpstr>
      <vt:lpstr>Notebooky - historie</vt:lpstr>
      <vt:lpstr>Notebooky - historie</vt:lpstr>
      <vt:lpstr>Notebooky historie</vt:lpstr>
      <vt:lpstr>Notebooky - historie</vt:lpstr>
      <vt:lpstr>Notebooky historie</vt:lpstr>
      <vt:lpstr>Notebooky</vt:lpstr>
      <vt:lpstr>Notebooky</vt:lpstr>
      <vt:lpstr>Notebooky</vt:lpstr>
      <vt:lpstr>Notebooky</vt:lpstr>
      <vt:lpstr>Notebooky</vt:lpstr>
      <vt:lpstr>PCMCIA</vt:lpstr>
      <vt:lpstr>PCMCIA</vt:lpstr>
      <vt:lpstr>PCMCIA</vt:lpstr>
      <vt:lpstr>Express Card</vt:lpstr>
      <vt:lpstr>Prezentace aplikace PowerPoint</vt:lpstr>
      <vt:lpstr>APM</vt:lpstr>
      <vt:lpstr>Notebooky</vt:lpstr>
      <vt:lpstr>Notebooky</vt:lpstr>
      <vt:lpstr>Kensington ClickSafe</vt:lpstr>
      <vt:lpstr>Čtečky otisků prstů</vt:lpstr>
      <vt:lpstr>Čtečky otisků prstů</vt:lpstr>
      <vt:lpstr>Čtečky otisků prstů</vt:lpstr>
      <vt:lpstr>Notebooky</vt:lpstr>
      <vt:lpstr>Notebooky</vt:lpstr>
      <vt:lpstr>Notebooky</vt:lpstr>
      <vt:lpstr>Notebooky</vt:lpstr>
      <vt:lpstr>Notebooky</vt:lpstr>
      <vt:lpstr>Netbook</vt:lpstr>
      <vt:lpstr>Netbook</vt:lpstr>
      <vt:lpstr>Netbook</vt:lpstr>
      <vt:lpstr>Intel Atom</vt:lpstr>
      <vt:lpstr>Intel Atom</vt:lpstr>
      <vt:lpstr>Prezentace aplikace PowerPoint</vt:lpstr>
      <vt:lpstr>Intel Atom</vt:lpstr>
      <vt:lpstr>Intel Atom</vt:lpstr>
      <vt:lpstr>Intel Atom</vt:lpstr>
      <vt:lpstr>Intel Atom</vt:lpstr>
      <vt:lpstr>Intel Atom</vt:lpstr>
      <vt:lpstr>System on chip</vt:lpstr>
      <vt:lpstr>Systém on chip</vt:lpstr>
      <vt:lpstr>SoC</vt:lpstr>
      <vt:lpstr>SoC</vt:lpstr>
      <vt:lpstr>UMPC</vt:lpstr>
      <vt:lpstr>PDA</vt:lpstr>
      <vt:lpstr>PDA</vt:lpstr>
      <vt:lpstr>Mikroprocesory ARM</vt:lpstr>
      <vt:lpstr>ARM</vt:lpstr>
      <vt:lpstr>ARM - historie</vt:lpstr>
      <vt:lpstr>ARM</vt:lpstr>
      <vt:lpstr>ARM</vt:lpstr>
      <vt:lpstr>Příklad ARM SoC</vt:lpstr>
      <vt:lpstr>ARM – Real time computing</vt:lpstr>
      <vt:lpstr>Real-time system</vt:lpstr>
      <vt:lpstr>Embedded systém</vt:lpstr>
      <vt:lpstr>Embedded system</vt:lpstr>
      <vt:lpstr>Smartphone</vt:lpstr>
      <vt:lpstr>Smartphone</vt:lpstr>
      <vt:lpstr>Smartphone</vt:lpstr>
      <vt:lpstr>Prezentace aplikace PowerPoint</vt:lpstr>
      <vt:lpstr>Smartphone</vt:lpstr>
      <vt:lpstr>Tablet</vt:lpstr>
      <vt:lpstr>Tablet</vt:lpstr>
      <vt:lpstr>Tablet</vt:lpstr>
      <vt:lpstr>NFC</vt:lpstr>
      <vt:lpstr>NFC</vt:lpstr>
      <vt:lpstr>Paměťové karty</vt:lpstr>
      <vt:lpstr>SD karty</vt:lpstr>
      <vt:lpstr>SD karty</vt:lpstr>
      <vt:lpstr>SD</vt:lpstr>
      <vt:lpstr>SD - UHS</vt:lpstr>
      <vt:lpstr>GPS</vt:lpstr>
      <vt:lpstr>Prezentace aplikace PowerPoint</vt:lpstr>
      <vt:lpstr>GPS</vt:lpstr>
      <vt:lpstr>GPS</vt:lpstr>
      <vt:lpstr>Prezentace aplikace PowerPoint</vt:lpstr>
      <vt:lpstr>GPS</vt:lpstr>
      <vt:lpstr>Akcelerometr</vt:lpstr>
      <vt:lpstr>Akcelerometr</vt:lpstr>
      <vt:lpstr>Kontrolní otázky</vt:lpstr>
      <vt:lpstr>Kontrolní otázky</vt:lpstr>
      <vt:lpstr>Kontrolní otázky</vt:lpstr>
    </vt:vector>
  </TitlesOfParts>
  <Company>Spse@Vos Pce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Mikroprocesory pro mobilní zařízení</dc:title>
  <dc:creator>Radek Jelinek</dc:creator>
  <cp:lastModifiedBy>Čermák Karel</cp:lastModifiedBy>
  <cp:revision>164</cp:revision>
  <dcterms:created xsi:type="dcterms:W3CDTF">2013-05-06T07:13:13Z</dcterms:created>
  <dcterms:modified xsi:type="dcterms:W3CDTF">2023-04-16T14:38:18Z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0x010100584CE8C14981BF4CBC493A3F7F132DCE</vt:lpwstr>
  </property>
</Properties>
</file>